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
      <p:font typeface="Cedarville Cursive"/>
      <p:regular r:id="rId55"/>
    </p:embeddedFont>
    <p:embeddedFont>
      <p:font typeface="Montserra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ucy Hw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CedarvilleCursive-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22T01:35:47.404">
    <p:pos x="6000" y="0"/>
    <p:text>modify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 name="Google Shape;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c82aa6b9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c82aa6b9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c82aa6b97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c82aa6b97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35ab9624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35ab9624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35ab962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35ab962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basically a high level view of the process of ANN. </a:t>
            </a:r>
            <a:endParaRPr/>
          </a:p>
          <a:p>
            <a:pPr indent="0" lvl="0" marL="0" rtl="0" algn="l">
              <a:spcBef>
                <a:spcPts val="0"/>
              </a:spcBef>
              <a:spcAft>
                <a:spcPts val="0"/>
              </a:spcAft>
              <a:buNone/>
            </a:pPr>
            <a:r>
              <a:rPr lang="en"/>
              <a:t>With datasets of handwriting images, we converted them into arrays of pixels and put them into ANN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35ab9624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35ab9624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Here is detailed process of ANN. </a:t>
            </a:r>
            <a:endParaRPr sz="900">
              <a:solidFill>
                <a:schemeClr val="dk1"/>
              </a:solidFill>
              <a:latin typeface="Montserrat"/>
              <a:ea typeface="Montserrat"/>
              <a:cs typeface="Montserrat"/>
              <a:sym typeface="Montserrat"/>
            </a:endParaRPr>
          </a:p>
          <a:p>
            <a:pPr indent="-285750" lvl="0" marL="457200" rtl="0" algn="l">
              <a:spcBef>
                <a:spcPts val="0"/>
              </a:spcBef>
              <a:spcAft>
                <a:spcPts val="0"/>
              </a:spcAft>
              <a:buClr>
                <a:schemeClr val="dk1"/>
              </a:buClr>
              <a:buSzPts val="900"/>
              <a:buFont typeface="Montserrat"/>
              <a:buAutoNum type="arabicPeriod"/>
            </a:pPr>
            <a:r>
              <a:rPr lang="en" sz="900">
                <a:solidFill>
                  <a:schemeClr val="dk1"/>
                </a:solidFill>
                <a:latin typeface="Montserrat"/>
                <a:ea typeface="Montserrat"/>
                <a:cs typeface="Montserrat"/>
                <a:sym typeface="Montserrat"/>
              </a:rPr>
              <a:t>Data preprocessing </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AutoNum type="alphaLcPeriod"/>
            </a:pPr>
            <a:r>
              <a:rPr lang="en" sz="900">
                <a:solidFill>
                  <a:schemeClr val="dk1"/>
                </a:solidFill>
                <a:latin typeface="Montserrat"/>
                <a:ea typeface="Montserrat"/>
                <a:cs typeface="Montserrat"/>
                <a:sym typeface="Montserrat"/>
              </a:rPr>
              <a:t>Where we encoded the data and splitted into train, validation and test data sets</a:t>
            </a:r>
            <a:endParaRPr sz="900">
              <a:solidFill>
                <a:schemeClr val="dk1"/>
              </a:solidFill>
              <a:latin typeface="Montserrat"/>
              <a:ea typeface="Montserrat"/>
              <a:cs typeface="Montserrat"/>
              <a:sym typeface="Montserrat"/>
            </a:endParaRPr>
          </a:p>
          <a:p>
            <a:pPr indent="-285750" lvl="0" marL="457200" rtl="0" algn="l">
              <a:spcBef>
                <a:spcPts val="0"/>
              </a:spcBef>
              <a:spcAft>
                <a:spcPts val="0"/>
              </a:spcAft>
              <a:buClr>
                <a:schemeClr val="dk1"/>
              </a:buClr>
              <a:buSzPts val="900"/>
              <a:buFont typeface="Montserrat"/>
              <a:buAutoNum type="arabicPeriod"/>
            </a:pPr>
            <a:r>
              <a:rPr lang="en" sz="900">
                <a:solidFill>
                  <a:schemeClr val="dk1"/>
                </a:solidFill>
                <a:latin typeface="Montserrat"/>
                <a:ea typeface="Montserrat"/>
                <a:cs typeface="Montserrat"/>
                <a:sym typeface="Montserrat"/>
              </a:rPr>
              <a:t>Model Building</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AutoNum type="alphaLcPeriod"/>
            </a:pPr>
            <a:r>
              <a:rPr lang="en" sz="900">
                <a:solidFill>
                  <a:schemeClr val="dk1"/>
                </a:solidFill>
                <a:latin typeface="Montserrat"/>
                <a:ea typeface="Montserrat"/>
                <a:cs typeface="Montserrat"/>
                <a:sym typeface="Montserrat"/>
              </a:rPr>
              <a:t>2 hidden layers with 2 dropout layers for regulization</a:t>
            </a:r>
            <a:endParaRPr sz="900">
              <a:solidFill>
                <a:schemeClr val="dk1"/>
              </a:solidFill>
              <a:latin typeface="Montserrat"/>
              <a:ea typeface="Montserrat"/>
              <a:cs typeface="Montserrat"/>
              <a:sym typeface="Montserrat"/>
            </a:endParaRPr>
          </a:p>
          <a:p>
            <a:pPr indent="-285750" lvl="1" marL="914400" rtl="0" algn="l">
              <a:spcBef>
                <a:spcPts val="0"/>
              </a:spcBef>
              <a:spcAft>
                <a:spcPts val="0"/>
              </a:spcAft>
              <a:buClr>
                <a:schemeClr val="dk1"/>
              </a:buClr>
              <a:buSzPts val="900"/>
              <a:buFont typeface="Montserrat"/>
              <a:buAutoNum type="alphaLcPeriod"/>
            </a:pPr>
            <a:r>
              <a:rPr lang="en" sz="900">
                <a:solidFill>
                  <a:schemeClr val="dk1"/>
                </a:solidFill>
                <a:latin typeface="Montserrat"/>
                <a:ea typeface="Montserrat"/>
                <a:cs typeface="Montserrat"/>
                <a:sym typeface="Montserrat"/>
              </a:rPr>
              <a:t>4 output layers</a:t>
            </a:r>
            <a:endParaRPr sz="9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35ab9624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35ab9624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66700" lvl="0" marL="457200" rtl="0" algn="l">
              <a:spcBef>
                <a:spcPts val="0"/>
              </a:spcBef>
              <a:spcAft>
                <a:spcPts val="0"/>
              </a:spcAft>
              <a:buClr>
                <a:schemeClr val="dk1"/>
              </a:buClr>
              <a:buSzPts val="600"/>
              <a:buFont typeface="Montserrat"/>
              <a:buChar char="●"/>
            </a:pPr>
            <a:r>
              <a:rPr lang="en" sz="900">
                <a:solidFill>
                  <a:schemeClr val="dk1"/>
                </a:solidFill>
                <a:latin typeface="Montserrat"/>
                <a:ea typeface="Montserrat"/>
                <a:cs typeface="Montserrat"/>
                <a:sym typeface="Montserrat"/>
              </a:rPr>
              <a:t>113 input nodes</a:t>
            </a:r>
            <a:endParaRPr sz="900">
              <a:solidFill>
                <a:schemeClr val="dk1"/>
              </a:solidFill>
              <a:latin typeface="Montserrat"/>
              <a:ea typeface="Montserrat"/>
              <a:cs typeface="Montserrat"/>
              <a:sym typeface="Montserrat"/>
            </a:endParaRPr>
          </a:p>
          <a:p>
            <a:pPr indent="-266700" lvl="0" marL="457200" rtl="0" algn="l">
              <a:spcBef>
                <a:spcPts val="0"/>
              </a:spcBef>
              <a:spcAft>
                <a:spcPts val="0"/>
              </a:spcAft>
              <a:buClr>
                <a:schemeClr val="dk1"/>
              </a:buClr>
              <a:buSzPts val="600"/>
              <a:buFont typeface="Montserrat"/>
              <a:buChar char="●"/>
            </a:pPr>
            <a:r>
              <a:rPr lang="en" sz="900">
                <a:solidFill>
                  <a:schemeClr val="dk1"/>
                </a:solidFill>
                <a:latin typeface="Montserrat"/>
                <a:ea typeface="Montserrat"/>
                <a:cs typeface="Montserrat"/>
                <a:sym typeface="Montserrat"/>
              </a:rPr>
              <a:t>2 hidden layers with 128 and 64 nodes</a:t>
            </a:r>
            <a:endParaRPr sz="900">
              <a:solidFill>
                <a:schemeClr val="dk1"/>
              </a:solidFill>
              <a:latin typeface="Montserrat"/>
              <a:ea typeface="Montserrat"/>
              <a:cs typeface="Montserrat"/>
              <a:sym typeface="Montserrat"/>
            </a:endParaRPr>
          </a:p>
          <a:p>
            <a:pPr indent="-266700" lvl="0" marL="457200" rtl="0" algn="l">
              <a:spcBef>
                <a:spcPts val="0"/>
              </a:spcBef>
              <a:spcAft>
                <a:spcPts val="0"/>
              </a:spcAft>
              <a:buClr>
                <a:schemeClr val="dk1"/>
              </a:buClr>
              <a:buSzPts val="600"/>
              <a:buFont typeface="Montserrat"/>
              <a:buChar char="●"/>
            </a:pPr>
            <a:r>
              <a:rPr lang="en" sz="900">
                <a:solidFill>
                  <a:schemeClr val="dk1"/>
                </a:solidFill>
                <a:latin typeface="Montserrat"/>
                <a:ea typeface="Montserrat"/>
                <a:cs typeface="Montserrat"/>
                <a:sym typeface="Montserrat"/>
              </a:rPr>
              <a:t>4 output layers</a:t>
            </a:r>
            <a:endParaRPr>
              <a:solidFill>
                <a:schemeClr val="dk1"/>
              </a:solidFill>
            </a:endParaRPr>
          </a:p>
          <a:p>
            <a:pPr indent="0" lvl="0" marL="0" rtl="0" algn="l">
              <a:spcBef>
                <a:spcPts val="0"/>
              </a:spcBef>
              <a:spcAft>
                <a:spcPts val="0"/>
              </a:spcAft>
              <a:buNone/>
            </a:pPr>
            <a:r>
              <a:rPr lang="en"/>
              <a:t>Why those num of layers?</a:t>
            </a:r>
            <a:endParaRPr/>
          </a:p>
          <a:p>
            <a:pPr indent="0" lvl="0" marL="0" rtl="0" algn="l">
              <a:spcBef>
                <a:spcPts val="0"/>
              </a:spcBef>
              <a:spcAft>
                <a:spcPts val="0"/>
              </a:spcAft>
              <a:buNone/>
            </a:pPr>
            <a:r>
              <a:rPr lang="en"/>
              <a:t>Why ReLU? -&gt; need activation fn for SGD w/ backpropagation to train deep NN -&gt; ReLU = act like linear fn but actually nonlinear fn </a:t>
            </a:r>
            <a:endParaRPr/>
          </a:p>
          <a:p>
            <a:pPr indent="-298450" lvl="0" marL="457200" rtl="0" algn="l">
              <a:spcBef>
                <a:spcPts val="0"/>
              </a:spcBef>
              <a:spcAft>
                <a:spcPts val="0"/>
              </a:spcAft>
              <a:buSzPts val="1100"/>
              <a:buAutoNum type="arabicPeriod"/>
            </a:pPr>
            <a:r>
              <a:rPr lang="en"/>
              <a:t>Computationally simple (while tanh &amp; sigmoid fn require exponential calculation, ReLU only requires max() fn.</a:t>
            </a:r>
            <a:endParaRPr/>
          </a:p>
          <a:p>
            <a:pPr indent="-298450" lvl="0" marL="457200" rtl="0" algn="l">
              <a:spcBef>
                <a:spcPts val="0"/>
              </a:spcBef>
              <a:spcAft>
                <a:spcPts val="0"/>
              </a:spcAft>
              <a:buSzPts val="1100"/>
              <a:buAutoNum type="arabicPeriod"/>
            </a:pPr>
            <a:r>
              <a:rPr lang="en"/>
              <a:t>Can represent “true zero” (tanh%sigmoid just output results that are close to zero not true zero)</a:t>
            </a:r>
            <a:endParaRPr/>
          </a:p>
          <a:p>
            <a:pPr indent="-298450" lvl="0" marL="457200" rtl="0" algn="l">
              <a:spcBef>
                <a:spcPts val="0"/>
              </a:spcBef>
              <a:spcAft>
                <a:spcPts val="0"/>
              </a:spcAft>
              <a:buSzPts val="1100"/>
              <a:buAutoNum type="arabicPeriod"/>
            </a:pPr>
            <a:r>
              <a:rPr lang="en"/>
              <a:t>Easier to optimize due to its linearity (avoids vanishing gradient problem where the weights become so small and cause inefficient GD)</a:t>
            </a:r>
            <a:endParaRPr/>
          </a:p>
          <a:p>
            <a:pPr indent="0" lvl="0" marL="0" rtl="0" algn="l">
              <a:spcBef>
                <a:spcPts val="0"/>
              </a:spcBef>
              <a:spcAft>
                <a:spcPts val="0"/>
              </a:spcAft>
              <a:buNone/>
            </a:pPr>
            <a:r>
              <a:rPr lang="en"/>
              <a:t>Why </a:t>
            </a:r>
            <a:r>
              <a:rPr lang="en">
                <a:solidFill>
                  <a:schemeClr val="dk1"/>
                </a:solidFill>
              </a:rPr>
              <a:t>Softmax? </a:t>
            </a:r>
            <a:endParaRPr>
              <a:solidFill>
                <a:schemeClr val="dk1"/>
              </a:solidFill>
            </a:endParaRPr>
          </a:p>
          <a:p>
            <a:pPr indent="-301625" lvl="0" marL="457200" rtl="0" algn="l">
              <a:spcBef>
                <a:spcPts val="0"/>
              </a:spcBef>
              <a:spcAft>
                <a:spcPts val="0"/>
              </a:spcAft>
              <a:buClr>
                <a:srgbClr val="232629"/>
              </a:buClr>
              <a:buSzPts val="1150"/>
              <a:buAutoNum type="arabicPeriod"/>
            </a:pPr>
            <a:r>
              <a:rPr lang="en" sz="1150">
                <a:solidFill>
                  <a:srgbClr val="232629"/>
                </a:solidFill>
                <a:highlight>
                  <a:srgbClr val="FFFFFF"/>
                </a:highlight>
              </a:rPr>
              <a:t>react to low stimulation (think blurry image) of your neural net with rather uniform distribution and to high stimulation (ie. large numbers, think crisp image) with probabilities close to 0 and 1.</a:t>
            </a:r>
            <a:endParaRPr sz="1150">
              <a:solidFill>
                <a:srgbClr val="232629"/>
              </a:solidFill>
              <a:highlight>
                <a:srgbClr val="FFFFFF"/>
              </a:highlight>
            </a:endParaRPr>
          </a:p>
          <a:p>
            <a:pPr indent="-301625" lvl="0" marL="457200" rtl="0" algn="l">
              <a:lnSpc>
                <a:spcPct val="115000"/>
              </a:lnSpc>
              <a:spcBef>
                <a:spcPts val="0"/>
              </a:spcBef>
              <a:spcAft>
                <a:spcPts val="0"/>
              </a:spcAft>
              <a:buClr>
                <a:srgbClr val="555555"/>
              </a:buClr>
              <a:buSzPts val="1150"/>
              <a:buAutoNum type="arabicPeriod"/>
            </a:pPr>
            <a:r>
              <a:rPr lang="en" sz="1150">
                <a:solidFill>
                  <a:srgbClr val="555555"/>
                </a:solidFill>
                <a:highlight>
                  <a:srgbClr val="FFFFFF"/>
                </a:highlight>
              </a:rPr>
              <a:t>Linear and Sigmoid activation functions are inappropriate for multi-class classification tasks</a:t>
            </a:r>
            <a:endParaRPr sz="1150">
              <a:solidFill>
                <a:srgbClr val="232629"/>
              </a:solidFill>
              <a:highlight>
                <a:srgbClr val="FFFFFF"/>
              </a:highlight>
            </a:endParaRPr>
          </a:p>
          <a:p>
            <a:pPr indent="0" lvl="0" marL="0" rtl="0" algn="l">
              <a:spcBef>
                <a:spcPts val="2200"/>
              </a:spcBef>
              <a:spcAft>
                <a:spcPts val="0"/>
              </a:spcAft>
              <a:buNone/>
            </a:pPr>
            <a:r>
              <a:rPr lang="en"/>
              <a:t>Why </a:t>
            </a:r>
            <a:r>
              <a:rPr b="1" lang="en" sz="900">
                <a:solidFill>
                  <a:srgbClr val="13538A"/>
                </a:solidFill>
                <a:latin typeface="Montserrat"/>
                <a:ea typeface="Montserrat"/>
                <a:cs typeface="Montserrat"/>
                <a:sym typeface="Montserrat"/>
              </a:rPr>
              <a:t>Sparse Categorical Cross entropy loss func? -&gt; bc it is multi-class classification problem</a:t>
            </a:r>
            <a:endParaRPr b="1" sz="900">
              <a:solidFill>
                <a:srgbClr val="13538A"/>
              </a:solidFill>
              <a:latin typeface="Montserrat"/>
              <a:ea typeface="Montserrat"/>
              <a:cs typeface="Montserrat"/>
              <a:sym typeface="Montserrat"/>
            </a:endParaRPr>
          </a:p>
          <a:p>
            <a:pPr indent="0" lvl="0" marL="0" rtl="0" algn="l">
              <a:spcBef>
                <a:spcPts val="0"/>
              </a:spcBef>
              <a:spcAft>
                <a:spcPts val="0"/>
              </a:spcAft>
              <a:buNone/>
            </a:pPr>
            <a:r>
              <a:rPr b="1" lang="en" sz="900">
                <a:solidFill>
                  <a:srgbClr val="13538A"/>
                </a:solidFill>
                <a:latin typeface="Montserrat"/>
                <a:ea typeface="Montserrat"/>
                <a:cs typeface="Montserrat"/>
                <a:sym typeface="Montserrat"/>
              </a:rPr>
              <a:t>Why RMSprop optimizer? -&gt; adaptive learning optimization algorithm -&gt; adapts as it moves down to minima (adapts learning rate -&gt; momentum) Let’s try ADAM next time</a:t>
            </a:r>
            <a:endParaRPr b="1" sz="900">
              <a:solidFill>
                <a:srgbClr val="13538A"/>
              </a:solidFill>
              <a:latin typeface="Montserrat"/>
              <a:ea typeface="Montserrat"/>
              <a:cs typeface="Montserrat"/>
              <a:sym typeface="Montserrat"/>
            </a:endParaRPr>
          </a:p>
          <a:p>
            <a:pPr indent="0" lvl="0" marL="0" rtl="0" algn="l">
              <a:spcBef>
                <a:spcPts val="0"/>
              </a:spcBef>
              <a:spcAft>
                <a:spcPts val="0"/>
              </a:spcAft>
              <a:buNone/>
            </a:pPr>
            <a:r>
              <a:rPr lang="en"/>
              <a:t>Why those num of epochs and batch sizes?Trial and error -&gt;  Batch size = 32 was the best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35ab9624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35ab9624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observe that the model accuracy increases and the loss is decreases as the number of epoch increases.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5ab9624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35ab9624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Challenges: ANN only takes tabular data input -&gt; not the best method to read and predict images (converting 2D image to 1D arrays)</a:t>
            </a:r>
            <a:endParaRPr>
              <a:solidFill>
                <a:schemeClr val="dk1"/>
              </a:solidFill>
            </a:endParaRPr>
          </a:p>
          <a:p>
            <a:pPr indent="0" lvl="0" marL="0" rtl="0" algn="l">
              <a:spcBef>
                <a:spcPts val="0"/>
              </a:spcBef>
              <a:spcAft>
                <a:spcPts val="0"/>
              </a:spcAft>
              <a:buNone/>
            </a:pPr>
            <a:r>
              <a:rPr lang="en">
                <a:solidFill>
                  <a:schemeClr val="dk1"/>
                </a:solidFill>
              </a:rPr>
              <a:t>		No specific output or evidence why the model is getting such result. </a:t>
            </a:r>
            <a:endParaRPr>
              <a:solidFill>
                <a:schemeClr val="dk1"/>
              </a:solidFill>
            </a:endParaRPr>
          </a:p>
          <a:p>
            <a:pPr indent="0" lvl="0" marL="0" rtl="0" algn="l">
              <a:spcBef>
                <a:spcPts val="0"/>
              </a:spcBef>
              <a:spcAft>
                <a:spcPts val="0"/>
              </a:spcAft>
              <a:buNone/>
            </a:pPr>
            <a:r>
              <a:rPr lang="en">
                <a:solidFill>
                  <a:schemeClr val="dk1"/>
                </a:solidFill>
              </a:rPr>
              <a:t>Next Step: We definitely need more investigation on ANN and figure out the way to improve the accuracy. </a:t>
            </a:r>
            <a:endParaRPr>
              <a:solidFill>
                <a:schemeClr val="dk1"/>
              </a:solidFill>
            </a:endParaRPr>
          </a:p>
          <a:p>
            <a:pPr indent="0" lvl="0" marL="0" rtl="0" algn="l">
              <a:spcBef>
                <a:spcPts val="0"/>
              </a:spcBef>
              <a:spcAft>
                <a:spcPts val="0"/>
              </a:spcAft>
              <a:buNone/>
            </a:pPr>
            <a:r>
              <a:rPr lang="en">
                <a:solidFill>
                  <a:schemeClr val="dk1"/>
                </a:solidFill>
              </a:rPr>
              <a:t>		We are gonna try diff hyperparameters: We will explore further on num of epochs and batchs, We will try ADAM optimizer instead of RMSprop and see if it outputs better results.</a:t>
            </a:r>
            <a:endParaRPr>
              <a:solidFill>
                <a:schemeClr val="dk1"/>
              </a:solidFill>
            </a:endParaRPr>
          </a:p>
          <a:p>
            <a:pPr indent="0" lvl="0" marL="0" rtl="0" algn="l">
              <a:spcBef>
                <a:spcPts val="0"/>
              </a:spcBef>
              <a:spcAft>
                <a:spcPts val="0"/>
              </a:spcAft>
              <a:buNone/>
            </a:pPr>
            <a:r>
              <a:rPr lang="en">
                <a:solidFill>
                  <a:schemeClr val="dk1"/>
                </a:solidFill>
              </a:rPr>
              <a:t>							We will also try tune the number of layers and nodes and </a:t>
            </a:r>
            <a:r>
              <a:rPr lang="en">
                <a:solidFill>
                  <a:schemeClr val="dk1"/>
                </a:solidFill>
              </a:rPr>
              <a:t>see if it outputs better results.</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35ab96241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35ab96241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35fc0d1f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35fc0d1f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 resolution and cropping</a:t>
            </a:r>
            <a:endParaRPr/>
          </a:p>
          <a:p>
            <a:pPr indent="0" lvl="0" marL="0" rtl="0" algn="l">
              <a:spcBef>
                <a:spcPts val="0"/>
              </a:spcBef>
              <a:spcAft>
                <a:spcPts val="0"/>
              </a:spcAft>
              <a:buClr>
                <a:schemeClr val="dk1"/>
              </a:buClr>
              <a:buSzPts val="1100"/>
              <a:buFont typeface="Arial"/>
              <a:buNone/>
            </a:pPr>
            <a:r>
              <a:rPr lang="en"/>
              <a:t>Noise removal</a:t>
            </a:r>
            <a:endParaRPr/>
          </a:p>
          <a:p>
            <a:pPr indent="0" lvl="0" marL="0" rtl="0" algn="l">
              <a:spcBef>
                <a:spcPts val="0"/>
              </a:spcBef>
              <a:spcAft>
                <a:spcPts val="0"/>
              </a:spcAft>
              <a:buClr>
                <a:schemeClr val="dk1"/>
              </a:buClr>
              <a:buSzPts val="1100"/>
              <a:buFont typeface="Arial"/>
              <a:buNone/>
            </a:pPr>
            <a:r>
              <a:rPr lang="en"/>
              <a:t>Grayscale and binarization</a:t>
            </a:r>
            <a:endParaRPr/>
          </a:p>
          <a:p>
            <a:pPr indent="0" lvl="0" marL="0" rtl="0" algn="l">
              <a:spcBef>
                <a:spcPts val="0"/>
              </a:spcBef>
              <a:spcAft>
                <a:spcPts val="0"/>
              </a:spcAft>
              <a:buClr>
                <a:schemeClr val="dk1"/>
              </a:buClr>
              <a:buSzPts val="1100"/>
              <a:buFont typeface="Arial"/>
              <a:buNone/>
            </a:pPr>
            <a:r>
              <a:rPr lang="en"/>
              <a:t>Contour and transformation</a:t>
            </a:r>
            <a:endParaRPr/>
          </a:p>
          <a:p>
            <a:pPr indent="0" lvl="0" marL="0" rtl="0" algn="l">
              <a:spcBef>
                <a:spcPts val="0"/>
              </a:spcBef>
              <a:spcAft>
                <a:spcPts val="0"/>
              </a:spcAft>
              <a:buClr>
                <a:schemeClr val="dk1"/>
              </a:buClr>
              <a:buSzPts val="1100"/>
              <a:buFont typeface="Arial"/>
              <a:buNone/>
            </a:pPr>
            <a:r>
              <a:rPr lang="en"/>
              <a:t>Horizontal and Vertical Projections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Image resolution and cropping:</a:t>
            </a:r>
            <a:endParaRPr/>
          </a:p>
          <a:p>
            <a:pPr indent="0" lvl="0" marL="0" rtl="0" algn="l">
              <a:spcBef>
                <a:spcPts val="0"/>
              </a:spcBef>
              <a:spcAft>
                <a:spcPts val="0"/>
              </a:spcAft>
              <a:buClr>
                <a:schemeClr val="dk1"/>
              </a:buClr>
              <a:buSzPts val="1100"/>
              <a:buFont typeface="Arial"/>
              <a:buNone/>
            </a:pPr>
            <a:r>
              <a:rPr lang="en"/>
              <a:t>Cropped out the left and right margins</a:t>
            </a:r>
            <a:endParaRPr/>
          </a:p>
          <a:p>
            <a:pPr indent="0" lvl="0" marL="0" rtl="0" algn="l">
              <a:spcBef>
                <a:spcPts val="0"/>
              </a:spcBef>
              <a:spcAft>
                <a:spcPts val="0"/>
              </a:spcAft>
              <a:buClr>
                <a:schemeClr val="dk1"/>
              </a:buClr>
              <a:buSzPts val="1100"/>
              <a:buFont typeface="Arial"/>
              <a:buNone/>
            </a:pPr>
            <a:r>
              <a:rPr lang="en"/>
              <a:t>Resized all the images with 850 pixels width and corresponding height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Noise Removal:</a:t>
            </a:r>
            <a:endParaRPr/>
          </a:p>
          <a:p>
            <a:pPr indent="0" lvl="0" marL="0" rtl="0" algn="l">
              <a:spcBef>
                <a:spcPts val="0"/>
              </a:spcBef>
              <a:spcAft>
                <a:spcPts val="0"/>
              </a:spcAft>
              <a:buClr>
                <a:schemeClr val="dk1"/>
              </a:buClr>
              <a:buSzPts val="1100"/>
              <a:buFont typeface="Arial"/>
              <a:buNone/>
            </a:pPr>
            <a:r>
              <a:rPr lang="en"/>
              <a:t>We removed noise from images for efficient feature extraction. </a:t>
            </a:r>
            <a:endParaRPr/>
          </a:p>
          <a:p>
            <a:pPr indent="0" lvl="0" marL="0" rtl="0" algn="l">
              <a:spcBef>
                <a:spcPts val="0"/>
              </a:spcBef>
              <a:spcAft>
                <a:spcPts val="0"/>
              </a:spcAft>
              <a:buClr>
                <a:schemeClr val="dk1"/>
              </a:buClr>
              <a:buSzPts val="1100"/>
              <a:buFont typeface="Arial"/>
              <a:buNone/>
            </a:pPr>
            <a:r>
              <a:rPr lang="en"/>
              <a:t>For that we used Bilateral filter to preserves the edges </a:t>
            </a:r>
            <a:endParaRPr/>
          </a:p>
          <a:p>
            <a:pPr indent="0" lvl="0" marL="0" rtl="0" algn="l">
              <a:spcBef>
                <a:spcPts val="0"/>
              </a:spcBef>
              <a:spcAft>
                <a:spcPts val="0"/>
              </a:spcAft>
              <a:buClr>
                <a:schemeClr val="dk1"/>
              </a:buClr>
              <a:buSzPts val="1100"/>
              <a:buFont typeface="Arial"/>
              <a:buNone/>
            </a:pPr>
            <a:r>
              <a:rPr lang="en"/>
              <a:t>A bilateral filter is a non-linear, edge-preserving, and noise-reducing smoothing filter for images. </a:t>
            </a:r>
            <a:endParaRPr/>
          </a:p>
          <a:p>
            <a:pPr indent="0" lvl="0" marL="0" rtl="0" algn="l">
              <a:spcBef>
                <a:spcPts val="0"/>
              </a:spcBef>
              <a:spcAft>
                <a:spcPts val="0"/>
              </a:spcAft>
              <a:buClr>
                <a:schemeClr val="dk1"/>
              </a:buClr>
              <a:buSzPts val="1100"/>
              <a:buFont typeface="Arial"/>
              <a:buNone/>
            </a:pPr>
            <a:r>
              <a:rPr lang="en"/>
              <a:t>It replaces the intensity of each pixel with a weighted average of intensity values from nearby pixels. This weight can be based on a Gaussian distribution.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GrayScale and binarization:</a:t>
            </a:r>
            <a:endParaRPr/>
          </a:p>
          <a:p>
            <a:pPr indent="0" lvl="0" marL="0" rtl="0" algn="l">
              <a:spcBef>
                <a:spcPts val="0"/>
              </a:spcBef>
              <a:spcAft>
                <a:spcPts val="0"/>
              </a:spcAft>
              <a:buClr>
                <a:schemeClr val="dk1"/>
              </a:buClr>
              <a:buSzPts val="1100"/>
              <a:buFont typeface="Arial"/>
              <a:buNone/>
            </a:pPr>
            <a:r>
              <a:rPr lang="en"/>
              <a:t>We then converted the colored images to grayscale </a:t>
            </a:r>
            <a:endParaRPr/>
          </a:p>
          <a:p>
            <a:pPr indent="0" lvl="0" marL="0" rtl="0" algn="l">
              <a:spcBef>
                <a:spcPts val="0"/>
              </a:spcBef>
              <a:spcAft>
                <a:spcPts val="0"/>
              </a:spcAft>
              <a:buClr>
                <a:schemeClr val="dk1"/>
              </a:buClr>
              <a:buSzPts val="1100"/>
              <a:buFont typeface="Arial"/>
              <a:buNone/>
            </a:pPr>
            <a:r>
              <a:rPr lang="en"/>
              <a:t>and also applied binarization to either have 0 or 255 for each pixel based on threshold values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Contouring and transformation:</a:t>
            </a:r>
            <a:endParaRPr/>
          </a:p>
          <a:p>
            <a:pPr indent="0" lvl="0" marL="0" rtl="0" algn="l">
              <a:spcBef>
                <a:spcPts val="0"/>
              </a:spcBef>
              <a:spcAft>
                <a:spcPts val="0"/>
              </a:spcAft>
              <a:buClr>
                <a:schemeClr val="dk1"/>
              </a:buClr>
              <a:buSzPts val="1100"/>
              <a:buFont typeface="Arial"/>
              <a:buNone/>
            </a:pPr>
            <a:r>
              <a:rPr lang="en"/>
              <a:t>Dilation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Warp transformation is applied to rotate the contoured images to make baseline of the images strictly horizontal. The angle of the rotational transformation is preserved as this is one of the features used for assesing the personality trait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Horizontal and vertical projections:</a:t>
            </a:r>
            <a:endParaRPr/>
          </a:p>
          <a:p>
            <a:pPr indent="0" lvl="0" marL="0" rtl="0" algn="l">
              <a:spcBef>
                <a:spcPts val="0"/>
              </a:spcBef>
              <a:spcAft>
                <a:spcPts val="0"/>
              </a:spcAft>
              <a:buClr>
                <a:schemeClr val="dk1"/>
              </a:buClr>
              <a:buSzPts val="1100"/>
              <a:buFont typeface="Arial"/>
              <a:buNone/>
            </a:pPr>
            <a:r>
              <a:rPr lang="en"/>
              <a:t>In context of this project, </a:t>
            </a:r>
            <a:endParaRPr/>
          </a:p>
          <a:p>
            <a:pPr indent="0" lvl="0" marL="0" rtl="0" algn="l">
              <a:spcBef>
                <a:spcPts val="0"/>
              </a:spcBef>
              <a:spcAft>
                <a:spcPts val="0"/>
              </a:spcAft>
              <a:buClr>
                <a:schemeClr val="dk1"/>
              </a:buClr>
              <a:buSzPts val="1100"/>
              <a:buFont typeface="Arial"/>
              <a:buNone/>
            </a:pPr>
            <a:r>
              <a:rPr lang="en"/>
              <a:t>the horizontal projection of an image is a python list of sum of all the pixel values of each row of the image, </a:t>
            </a:r>
            <a:endParaRPr/>
          </a:p>
          <a:p>
            <a:pPr indent="0" lvl="0" marL="0" rtl="0" algn="l">
              <a:spcBef>
                <a:spcPts val="0"/>
              </a:spcBef>
              <a:spcAft>
                <a:spcPts val="0"/>
              </a:spcAft>
              <a:buClr>
                <a:schemeClr val="dk1"/>
              </a:buClr>
              <a:buSzPts val="1100"/>
              <a:buFont typeface="Arial"/>
              <a:buNone/>
            </a:pPr>
            <a:r>
              <a:rPr lang="en"/>
              <a:t>while vertical projection is a python list of sum of all the pixel values of each column of the image</a:t>
            </a:r>
            <a:endParaRPr/>
          </a:p>
          <a:p>
            <a:pPr indent="0" lvl="0" marL="0" rtl="0" algn="l">
              <a:spcBef>
                <a:spcPts val="0"/>
              </a:spcBef>
              <a:spcAft>
                <a:spcPts val="0"/>
              </a:spcAft>
              <a:buClr>
                <a:schemeClr val="dk1"/>
              </a:buClr>
              <a:buSzPts val="1100"/>
              <a:buFont typeface="Arial"/>
              <a:buNone/>
            </a:pPr>
            <a:r>
              <a:rPr lang="en"/>
              <a:t>Both of these operations are performed on grayscale images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fc82aa6b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fc82aa6b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35fc0d1f0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35fc0d1f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Inverted binary thresholding is done on the image to convert to binary image with a threshold of 120. Now the background pixels are black and the foreground (handwriting) pixels are white.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Dilation is done on the image from step 1 with a 5x100 kernel so that each line is resulted into a think horizontal segment</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Minimum area rectangle function of OpenCV takes an contour object and returns the angle the object makes with horizontal line.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average of the angles of all the contours is taken as the baseline angle, our first feature.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operation helps to maximize effectiveness of operations involving horizontal projection.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c82aa6b9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c82aa6b9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35fc0d1f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35fc0d1f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numerous handwriting characteristics, simple and complex, a graphologist may use to predict the psychological state of a writer. Out of them, 7 features which are deemed to be significant are selected to be extracted . We will discuss them one by 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35ab96241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35ab96241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an indicator of mood, moral and social control, temperament, disposition and flexibility, the baseline is the ego-adjustment line. Normally Straight Lines: Composure, orderliness, emotional stability.</a:t>
            </a:r>
            <a:br>
              <a:rPr lang="en">
                <a:solidFill>
                  <a:schemeClr val="dk1"/>
                </a:solidFill>
              </a:rPr>
            </a:br>
            <a:r>
              <a:rPr lang="en">
                <a:solidFill>
                  <a:schemeClr val="dk1"/>
                </a:solidFill>
              </a:rPr>
              <a:t>Rising: Buoyant spirit, ambition, optimism, restlessness</a:t>
            </a:r>
            <a:br>
              <a:rPr lang="en">
                <a:solidFill>
                  <a:schemeClr val="dk1"/>
                </a:solidFill>
              </a:rPr>
            </a:br>
            <a:r>
              <a:rPr lang="en">
                <a:solidFill>
                  <a:schemeClr val="dk1"/>
                </a:solidFill>
              </a:rPr>
              <a:t>Falling: Neuroticism, Fatigue, depressions, disappointment, unhappiness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 point of reference that is used for comparison purposes, its where most letters reside.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35fc0d1f0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35fc0d1f0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35fc0d1f0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35fc0d1f0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horizontal projection of an image is a python list of sum of all the pixel values of each row of the image. This is performed on the grayscale image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straightened image resulted from the extraction of baseline is taken and its horizontal projection is found out into a python list - hpLis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hpList is scanned topdown. Some values of horizontal projection may be 0 which represent blank space rows. A row with non-zero hpList value constitutes a pixel row encountering at least one foreground pixel (contour). Each contour is identified from the start of a non-zero value to the next zero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35fc0d1f0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35fc0d1f0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Letter size is estimated by scanning the horizontal projection of each line extracted in the previous algorithm. The number of consecutive rows having projection value greater than a threshold is counted. The average letter size of all the lines will be our letter size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Normal Size - Adaptable, Normal State of Mind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Large Size - Enjoy Attention, Act with Boldness and Enthusiasm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Small Size - Not very communicative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3 to 5 mm is fine</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I mm = 3.77 pixel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35fc0d1f0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35fc0d1f0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amount of space the writer leaves between the lines on the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total number of rows with horizontal projection 0 is counted, except the top margin. Lets call it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total number of rows with horizontal projection less than a threshold is counted in the extracted lines. Lets call it 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Let n be the number of extracted lines in the document. The entity x = a + b /  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final line spacing is taken as x divided by the letter size, so that it is relative to the size of the handwriting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2 to 3.5</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Normal Spacing - Writer has his own personal harmony and fexibility</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Crowded Spacing: Thoughts and feelings are confused</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Large Spacing:</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The person is isolating himself from his environment, socially.</a:t>
            </a:r>
            <a:endParaRPr sz="100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35fc0d1f0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35fc0d1f0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space between the written words represents the distance that the writer would like to maintain between himself and society at large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1.The vertical projection of each line of the image is computed into a python list (array).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The number of columns in the list with value of 0 (column with all pixels value 0, that is empty area) is counted, except the left and right margin. Let it be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The number of runs of non-zero columns will give the number of words or disconnected letters. Let it be 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x = a/b gives the average word spacing of the handwriting.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The average of these x ’s of all the lines are found. Let it be y. The word spacing is taken as y divided by the letter size, so that it is relative to the size of the handwriting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Normal Spacing: will be able to deal with flexibility and objectively with others and himself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Narrow Spacing: Will be attention seeker, can be selfish sometimes and not give space to others.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Wide Spacing: It indicates that writers need to maintain his distance from social contact, either due to inner need for privacy.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rPr>
              <a:t>1.2 to 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35fc0d1f0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35fc0d1f0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extract the top margin, we simply scan the horizontal projection of the image from top for the first run of 0 ’s. The number of 0 ’s is the height of the top margin, which is again divided by the letter size so that it is relative to the handwriting size.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Narrow Top Margin: Directness in approach, lack of respect</a:t>
            </a:r>
            <a:endParaRPr/>
          </a:p>
          <a:p>
            <a:pPr indent="-298450" lvl="0" marL="457200" rtl="0" algn="l">
              <a:spcBef>
                <a:spcPts val="0"/>
              </a:spcBef>
              <a:spcAft>
                <a:spcPts val="0"/>
              </a:spcAft>
              <a:buSzPts val="1100"/>
              <a:buAutoNum type="arabicPeriod"/>
            </a:pPr>
            <a:r>
              <a:rPr lang="en"/>
              <a:t>Wide Top Margin: Modesty, Formality Respect shown for others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fc82aa6b9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fc82aa6b9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Graphology is a method of identifying, evaluating and understanding human personality traits through the strokes and patterns revealed by handwriting.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An employer needs to understand the employees they hire; a counsellor needs to understand his/her client; an individual needs to understand his/her friends for a good and long-lasting relationship.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35fc0d1f0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35fc0d1f0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 inverted binary threshold (THRESH TOZERO) is performed where if src(x, y) is lower than threshold=100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average value of all the non-zero pixels is taken as the pen pressure.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Heavy pressure: strong willed, easily excited, Negative side can be stubborn, but can inspire others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Light Pressure: Sensitive, Less will power, far more tolerant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Medium Pressure: Healthy vitality and will power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35fc0d1f0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35fc0d1f0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35fc0d1f0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35fc0d1f0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35fc0d1f0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035fc0d1f0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important features for Openness were Baseline and Slant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Most important features for Conscientiousness were letter size and line spacing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Extraversion were letter size and Pen Pressure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Agreeableness were  Top Margin, Letter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Neuroticism were Baseline, Slant Height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719242a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719242a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important features for Openness were Baseline and Slant Height.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Most important features for Conscientiousness were letter size and line spacing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Extraversion were letter size and Pen Pressure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Agreeableness were  Top Margin, Letter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Most important features for Neuroticism were Baseline, Slant Height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c82aa6b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c82aa6b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35ab9624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35ab9624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CNN, ANN has 63% and 73% respectively. Preprocessing has a major role to play - post that for random forest we are getting 95% accuracy.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c82aa6b9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c82aa6b9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35ab9624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35ab9624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Nevertheless, the feature extraction techniques may not be able to handle every extreme cases of handwriting styles and such cases may yield inaccurate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Enhance the algorithms to handle extreme cases of handwritings to achieve more accuracy. Eg Overlapping 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 on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ANN - The number of trainable parameters increases drastically with an increase in the size of the image</a:t>
            </a:r>
            <a:endParaRPr/>
          </a:p>
          <a:p>
            <a:pPr indent="-298450" lvl="0" marL="457200" rtl="0" algn="l">
              <a:spcBef>
                <a:spcPts val="0"/>
              </a:spcBef>
              <a:spcAft>
                <a:spcPts val="0"/>
              </a:spcAft>
              <a:buSzPts val="1100"/>
              <a:buChar char="-"/>
            </a:pPr>
            <a:r>
              <a:rPr lang="en"/>
              <a:t>ANN loses the spatial features of an image. Spatial features refer to the arrangement of the pixels in an image. (input=tabular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c82aa6b9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c82aa6b9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nets</a:t>
            </a:r>
            <a:endParaRPr/>
          </a:p>
          <a:p>
            <a:pPr indent="0" lvl="0" marL="0" rtl="0" algn="l">
              <a:spcBef>
                <a:spcPts val="0"/>
              </a:spcBef>
              <a:spcAft>
                <a:spcPts val="0"/>
              </a:spcAft>
              <a:buNone/>
            </a:pPr>
            <a:r>
              <a:rPr lang="en"/>
              <a:t>ROC for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more features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c82aa6b9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fc82aa6b9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37cd01365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037cd01365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035ab96241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035ab96241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c82aa6b9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fc82aa6b9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c82aa6b9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c82aa6b9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35ab96241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035ab96241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82aa6b9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82aa6b9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c82aa6b9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c82aa6b9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 pre processing and extracted features but for CNN and ANN this pre-processing is not required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35ab96241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35ab96241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c82aa6b9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c82aa6b9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c82aa6b9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c82aa6b9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1713" y="530100"/>
            <a:ext cx="8429625" cy="3429000"/>
          </a:xfrm>
          <a:prstGeom prst="rect">
            <a:avLst/>
          </a:prstGeom>
          <a:noFill/>
          <a:ln>
            <a:noFill/>
          </a:ln>
        </p:spPr>
      </p:pic>
      <p:sp>
        <p:nvSpPr>
          <p:cNvPr id="11" name="Google Shape;11;p2"/>
          <p:cNvSpPr txBox="1"/>
          <p:nvPr>
            <p:ph type="ctrTitle"/>
          </p:nvPr>
        </p:nvSpPr>
        <p:spPr>
          <a:xfrm>
            <a:off x="311708" y="60092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13538A"/>
              </a:buClr>
              <a:buSzPts val="3600"/>
              <a:buFont typeface="Cedarville Cursive"/>
              <a:buNone/>
              <a:defRPr b="1" sz="3600">
                <a:solidFill>
                  <a:srgbClr val="13538A"/>
                </a:solidFill>
                <a:latin typeface="Cedarville Cursive"/>
                <a:ea typeface="Cedarville Cursive"/>
                <a:cs typeface="Cedarville Cursive"/>
                <a:sym typeface="Cedarville Cursive"/>
              </a:defRPr>
            </a:lvl1pPr>
            <a:lvl2pPr lvl="1" algn="ctr">
              <a:spcBef>
                <a:spcPts val="0"/>
              </a:spcBef>
              <a:spcAft>
                <a:spcPts val="0"/>
              </a:spcAft>
              <a:buSzPts val="3800"/>
              <a:buNone/>
              <a:defRPr b="1" sz="3800"/>
            </a:lvl2pPr>
            <a:lvl3pPr lvl="2" algn="ctr">
              <a:spcBef>
                <a:spcPts val="0"/>
              </a:spcBef>
              <a:spcAft>
                <a:spcPts val="0"/>
              </a:spcAft>
              <a:buSzPts val="3800"/>
              <a:buNone/>
              <a:defRPr b="1" sz="3800"/>
            </a:lvl3pPr>
            <a:lvl4pPr lvl="3" algn="ctr">
              <a:spcBef>
                <a:spcPts val="0"/>
              </a:spcBef>
              <a:spcAft>
                <a:spcPts val="0"/>
              </a:spcAft>
              <a:buSzPts val="3800"/>
              <a:buNone/>
              <a:defRPr b="1" sz="3800"/>
            </a:lvl4pPr>
            <a:lvl5pPr lvl="4" algn="ctr">
              <a:spcBef>
                <a:spcPts val="0"/>
              </a:spcBef>
              <a:spcAft>
                <a:spcPts val="0"/>
              </a:spcAft>
              <a:buSzPts val="3800"/>
              <a:buNone/>
              <a:defRPr b="1" sz="3800"/>
            </a:lvl5pPr>
            <a:lvl6pPr lvl="5" algn="ctr">
              <a:spcBef>
                <a:spcPts val="0"/>
              </a:spcBef>
              <a:spcAft>
                <a:spcPts val="0"/>
              </a:spcAft>
              <a:buSzPts val="3800"/>
              <a:buNone/>
              <a:defRPr b="1" sz="3800"/>
            </a:lvl6pPr>
            <a:lvl7pPr lvl="6" algn="ctr">
              <a:spcBef>
                <a:spcPts val="0"/>
              </a:spcBef>
              <a:spcAft>
                <a:spcPts val="0"/>
              </a:spcAft>
              <a:buSzPts val="3800"/>
              <a:buNone/>
              <a:defRPr b="1" sz="3800"/>
            </a:lvl7pPr>
            <a:lvl8pPr lvl="7" algn="ctr">
              <a:spcBef>
                <a:spcPts val="0"/>
              </a:spcBef>
              <a:spcAft>
                <a:spcPts val="0"/>
              </a:spcAft>
              <a:buSzPts val="3800"/>
              <a:buNone/>
              <a:defRPr b="1" sz="3800"/>
            </a:lvl8pPr>
            <a:lvl9pPr lvl="8" algn="ctr">
              <a:spcBef>
                <a:spcPts val="0"/>
              </a:spcBef>
              <a:spcAft>
                <a:spcPts val="0"/>
              </a:spcAft>
              <a:buSzPts val="3800"/>
              <a:buNone/>
              <a:defRPr b="1" sz="3800"/>
            </a:lvl9pPr>
          </a:lstStyle>
          <a:p/>
        </p:txBody>
      </p:sp>
      <p:sp>
        <p:nvSpPr>
          <p:cNvPr id="12" name="Google Shape;12;p2"/>
          <p:cNvSpPr txBox="1"/>
          <p:nvPr>
            <p:ph idx="1" type="subTitle"/>
          </p:nvPr>
        </p:nvSpPr>
        <p:spPr>
          <a:xfrm>
            <a:off x="266225" y="376767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34343"/>
              </a:buClr>
              <a:buSzPts val="2800"/>
              <a:buFont typeface="Georgia"/>
              <a:buNone/>
              <a:defRPr sz="2800">
                <a:solidFill>
                  <a:srgbClr val="434343"/>
                </a:solidFill>
                <a:latin typeface="Georgia"/>
                <a:ea typeface="Georgia"/>
                <a:cs typeface="Georgia"/>
                <a:sym typeface="Georgi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p:nvPr/>
        </p:nvSpPr>
        <p:spPr>
          <a:xfrm>
            <a:off x="0" y="4891150"/>
            <a:ext cx="9144000" cy="1656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5351" y="546050"/>
            <a:ext cx="9073301" cy="3690825"/>
          </a:xfrm>
          <a:prstGeom prst="rect">
            <a:avLst/>
          </a:prstGeom>
          <a:noFill/>
          <a:ln>
            <a:noFill/>
          </a:ln>
        </p:spPr>
      </p:pic>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type="ctrTitle"/>
          </p:nvPr>
        </p:nvSpPr>
        <p:spPr>
          <a:xfrm>
            <a:off x="311708" y="656800"/>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13538A"/>
              </a:buClr>
              <a:buSzPts val="4400"/>
              <a:buFont typeface="Cedarville Cursive"/>
              <a:buNone/>
              <a:defRPr b="1" sz="4400">
                <a:solidFill>
                  <a:srgbClr val="13538A"/>
                </a:solidFill>
                <a:latin typeface="Cedarville Cursive"/>
                <a:ea typeface="Cedarville Cursive"/>
                <a:cs typeface="Cedarville Cursive"/>
                <a:sym typeface="Cedarville Cursive"/>
              </a:defRPr>
            </a:lvl1pPr>
            <a:lvl2pPr lvl="1" rtl="0" algn="ctr">
              <a:spcBef>
                <a:spcPts val="0"/>
              </a:spcBef>
              <a:spcAft>
                <a:spcPts val="0"/>
              </a:spcAft>
              <a:buSzPts val="3800"/>
              <a:buNone/>
              <a:defRPr b="1" sz="3800"/>
            </a:lvl2pPr>
            <a:lvl3pPr lvl="2" rtl="0" algn="ctr">
              <a:spcBef>
                <a:spcPts val="0"/>
              </a:spcBef>
              <a:spcAft>
                <a:spcPts val="0"/>
              </a:spcAft>
              <a:buSzPts val="3800"/>
              <a:buNone/>
              <a:defRPr b="1" sz="3800"/>
            </a:lvl3pPr>
            <a:lvl4pPr lvl="3" rtl="0" algn="ctr">
              <a:spcBef>
                <a:spcPts val="0"/>
              </a:spcBef>
              <a:spcAft>
                <a:spcPts val="0"/>
              </a:spcAft>
              <a:buSzPts val="3800"/>
              <a:buNone/>
              <a:defRPr b="1" sz="3800"/>
            </a:lvl4pPr>
            <a:lvl5pPr lvl="4" rtl="0" algn="ctr">
              <a:spcBef>
                <a:spcPts val="0"/>
              </a:spcBef>
              <a:spcAft>
                <a:spcPts val="0"/>
              </a:spcAft>
              <a:buSzPts val="3800"/>
              <a:buNone/>
              <a:defRPr b="1" sz="3800"/>
            </a:lvl5pPr>
            <a:lvl6pPr lvl="5" rtl="0" algn="ctr">
              <a:spcBef>
                <a:spcPts val="0"/>
              </a:spcBef>
              <a:spcAft>
                <a:spcPts val="0"/>
              </a:spcAft>
              <a:buSzPts val="3800"/>
              <a:buNone/>
              <a:defRPr b="1" sz="3800"/>
            </a:lvl6pPr>
            <a:lvl7pPr lvl="6" rtl="0" algn="ctr">
              <a:spcBef>
                <a:spcPts val="0"/>
              </a:spcBef>
              <a:spcAft>
                <a:spcPts val="0"/>
              </a:spcAft>
              <a:buSzPts val="3800"/>
              <a:buNone/>
              <a:defRPr b="1" sz="3800"/>
            </a:lvl7pPr>
            <a:lvl8pPr lvl="7" rtl="0" algn="ctr">
              <a:spcBef>
                <a:spcPts val="0"/>
              </a:spcBef>
              <a:spcAft>
                <a:spcPts val="0"/>
              </a:spcAft>
              <a:buSzPts val="3800"/>
              <a:buNone/>
              <a:defRPr b="1" sz="3800"/>
            </a:lvl8pPr>
            <a:lvl9pPr lvl="8" rtl="0" algn="ctr">
              <a:spcBef>
                <a:spcPts val="0"/>
              </a:spcBef>
              <a:spcAft>
                <a:spcPts val="0"/>
              </a:spcAft>
              <a:buSzPts val="3800"/>
              <a:buNone/>
              <a:defRPr b="1" sz="3800"/>
            </a:lvl9pPr>
          </a:lstStyle>
          <a:p/>
        </p:txBody>
      </p:sp>
      <p:sp>
        <p:nvSpPr>
          <p:cNvPr id="19" name="Google Shape;19;p3"/>
          <p:cNvSpPr/>
          <p:nvPr/>
        </p:nvSpPr>
        <p:spPr>
          <a:xfrm>
            <a:off x="0" y="4891150"/>
            <a:ext cx="9144000" cy="1656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txBox="1"/>
          <p:nvPr>
            <p:ph type="title"/>
          </p:nvPr>
        </p:nvSpPr>
        <p:spPr>
          <a:xfrm>
            <a:off x="256650" y="1099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434343"/>
              </a:buClr>
              <a:buSzPts val="2800"/>
              <a:buFont typeface="Georgia"/>
              <a:buNone/>
              <a:defRPr>
                <a:solidFill>
                  <a:srgbClr val="434343"/>
                </a:solidFill>
                <a:latin typeface="Georgia"/>
                <a:ea typeface="Georgia"/>
                <a:cs typeface="Georgia"/>
                <a:sym typeface="Georgi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0" y="4891150"/>
            <a:ext cx="9144000" cy="1656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0" y="682600"/>
            <a:ext cx="9144000" cy="111000"/>
          </a:xfrm>
          <a:prstGeom prst="rect">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92D5"/>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5"/>
          <p:cNvSpPr txBox="1"/>
          <p:nvPr>
            <p:ph type="ctrTitle"/>
          </p:nvPr>
        </p:nvSpPr>
        <p:spPr>
          <a:xfrm>
            <a:off x="311700" y="1791925"/>
            <a:ext cx="8520600" cy="86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400"/>
              <a:t>Handwriting Personality Prediction</a:t>
            </a:r>
            <a:endParaRPr sz="3400"/>
          </a:p>
        </p:txBody>
      </p:sp>
      <p:sp>
        <p:nvSpPr>
          <p:cNvPr id="30" name="Google Shape;30;p5"/>
          <p:cNvSpPr txBox="1"/>
          <p:nvPr>
            <p:ph idx="1" type="subTitle"/>
          </p:nvPr>
        </p:nvSpPr>
        <p:spPr>
          <a:xfrm>
            <a:off x="266225" y="3767675"/>
            <a:ext cx="8520600" cy="49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t>Group B1:</a:t>
            </a:r>
            <a:r>
              <a:rPr lang="en" sz="1400"/>
              <a:t> Kaushik </a:t>
            </a:r>
            <a:r>
              <a:rPr lang="en" sz="1400"/>
              <a:t>Kumaran, Hyeon Gu (Grant) Kim, Lucy Hwang, Yashaswini Kalva, Archit Patel</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overview</a:t>
            </a:r>
            <a:endParaRPr/>
          </a:p>
        </p:txBody>
      </p:sp>
      <p:sp>
        <p:nvSpPr>
          <p:cNvPr id="208" name="Google Shape;208;p14"/>
          <p:cNvSpPr/>
          <p:nvPr/>
        </p:nvSpPr>
        <p:spPr>
          <a:xfrm>
            <a:off x="1042100" y="2296650"/>
            <a:ext cx="3104400" cy="5502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ANN</a:t>
            </a:r>
            <a:endParaRPr b="1"/>
          </a:p>
        </p:txBody>
      </p:sp>
      <p:sp>
        <p:nvSpPr>
          <p:cNvPr id="209" name="Google Shape;209;p14"/>
          <p:cNvSpPr/>
          <p:nvPr/>
        </p:nvSpPr>
        <p:spPr>
          <a:xfrm>
            <a:off x="1042100" y="1654225"/>
            <a:ext cx="3104400" cy="5502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CNN</a:t>
            </a:r>
            <a:endParaRPr b="1"/>
          </a:p>
        </p:txBody>
      </p:sp>
      <p:sp>
        <p:nvSpPr>
          <p:cNvPr id="210" name="Google Shape;210;p14"/>
          <p:cNvSpPr/>
          <p:nvPr/>
        </p:nvSpPr>
        <p:spPr>
          <a:xfrm>
            <a:off x="4277775" y="1654225"/>
            <a:ext cx="3714000" cy="5502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The input image is fed into the CNN layers. These layers are trained to extract relevant features from the image.</a:t>
            </a:r>
            <a:endParaRPr sz="900">
              <a:solidFill>
                <a:srgbClr val="13538A"/>
              </a:solidFill>
              <a:latin typeface="Montserrat"/>
              <a:ea typeface="Montserrat"/>
              <a:cs typeface="Montserrat"/>
              <a:sym typeface="Montserrat"/>
            </a:endParaRPr>
          </a:p>
        </p:txBody>
      </p:sp>
      <p:sp>
        <p:nvSpPr>
          <p:cNvPr id="211" name="Google Shape;211;p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p14"/>
          <p:cNvSpPr/>
          <p:nvPr/>
        </p:nvSpPr>
        <p:spPr>
          <a:xfrm>
            <a:off x="4277775" y="2296650"/>
            <a:ext cx="3714000" cy="5502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Computational models inspired by an animal's central nervous systems. It is capable of machine learning as well as pattern recognition</a:t>
            </a:r>
            <a:endParaRPr sz="900">
              <a:solidFill>
                <a:srgbClr val="13538A"/>
              </a:solidFill>
              <a:latin typeface="Montserrat"/>
              <a:ea typeface="Montserrat"/>
              <a:cs typeface="Montserrat"/>
              <a:sym typeface="Montserrat"/>
            </a:endParaRPr>
          </a:p>
        </p:txBody>
      </p:sp>
      <p:sp>
        <p:nvSpPr>
          <p:cNvPr id="213" name="Google Shape;213;p14"/>
          <p:cNvSpPr/>
          <p:nvPr/>
        </p:nvSpPr>
        <p:spPr>
          <a:xfrm>
            <a:off x="1042113" y="2939063"/>
            <a:ext cx="3104400" cy="550200"/>
          </a:xfrm>
          <a:prstGeom prst="round2DiagRect">
            <a:avLst>
              <a:gd fmla="val 16667" name="adj1"/>
              <a:gd fmla="val 0" name="adj2"/>
            </a:avLst>
          </a:prstGeom>
          <a:solidFill>
            <a:srgbClr val="3EDAD8">
              <a:alpha val="40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Random forest</a:t>
            </a:r>
            <a:endParaRPr b="1">
              <a:solidFill>
                <a:srgbClr val="13538A"/>
              </a:solidFill>
            </a:endParaRPr>
          </a:p>
        </p:txBody>
      </p:sp>
      <p:sp>
        <p:nvSpPr>
          <p:cNvPr id="214" name="Google Shape;214;p14"/>
          <p:cNvSpPr/>
          <p:nvPr/>
        </p:nvSpPr>
        <p:spPr>
          <a:xfrm>
            <a:off x="4277788" y="2939063"/>
            <a:ext cx="3714000" cy="5502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An ensemble learning method for classification, regression and other tasks that operates by constructing a multitude of decision trees at training time.</a:t>
            </a:r>
            <a:endParaRPr sz="900">
              <a:solidFill>
                <a:srgbClr val="13538A"/>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Methodology</a:t>
            </a:r>
            <a:endParaRPr/>
          </a:p>
        </p:txBody>
      </p:sp>
      <p:grpSp>
        <p:nvGrpSpPr>
          <p:cNvPr id="220" name="Google Shape;220;p15"/>
          <p:cNvGrpSpPr/>
          <p:nvPr/>
        </p:nvGrpSpPr>
        <p:grpSpPr>
          <a:xfrm>
            <a:off x="335969" y="1331503"/>
            <a:ext cx="2070858" cy="2987746"/>
            <a:chOff x="190200" y="1165025"/>
            <a:chExt cx="2409375" cy="3550500"/>
          </a:xfrm>
        </p:grpSpPr>
        <p:sp>
          <p:nvSpPr>
            <p:cNvPr id="221" name="Google Shape;221;p15"/>
            <p:cNvSpPr/>
            <p:nvPr/>
          </p:nvSpPr>
          <p:spPr>
            <a:xfrm>
              <a:off x="2092275" y="1402775"/>
              <a:ext cx="507300" cy="380400"/>
            </a:xfrm>
            <a:prstGeom prst="rightArrow">
              <a:avLst>
                <a:gd fmla="val 50000" name="adj1"/>
                <a:gd fmla="val 50000" name="adj2"/>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190200" y="1165025"/>
              <a:ext cx="2226900" cy="3550500"/>
            </a:xfrm>
            <a:prstGeom prst="round2DiagRect">
              <a:avLst>
                <a:gd fmla="val 16667" name="adj1"/>
                <a:gd fmla="val 0" name="adj2"/>
              </a:avLst>
            </a:prstGeom>
            <a:solidFill>
              <a:srgbClr val="13538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Data Preprocessing</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Separated the data into </a:t>
              </a:r>
              <a:r>
                <a:rPr lang="en" sz="900">
                  <a:solidFill>
                    <a:schemeClr val="lt1"/>
                  </a:solidFill>
                  <a:latin typeface="Montserrat"/>
                  <a:ea typeface="Montserrat"/>
                  <a:cs typeface="Montserrat"/>
                  <a:sym typeface="Montserrat"/>
                </a:rPr>
                <a:t>training</a:t>
              </a:r>
              <a:r>
                <a:rPr lang="en" sz="900">
                  <a:solidFill>
                    <a:schemeClr val="lt1"/>
                  </a:solidFill>
                  <a:latin typeface="Montserrat"/>
                  <a:ea typeface="Montserrat"/>
                  <a:cs typeface="Montserrat"/>
                  <a:sym typeface="Montserrat"/>
                </a:rPr>
                <a:t> set, validation set, and test set samples</a:t>
              </a:r>
              <a:endParaRPr sz="900">
                <a:solidFill>
                  <a:schemeClr val="lt1"/>
                </a:solidFill>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Montserrat"/>
                <a:buChar char="●"/>
              </a:pPr>
              <a:r>
                <a:rPr b="1" lang="en" sz="900">
                  <a:solidFill>
                    <a:schemeClr val="lt1"/>
                  </a:solidFill>
                  <a:latin typeface="Montserrat"/>
                  <a:ea typeface="Montserrat"/>
                  <a:cs typeface="Montserrat"/>
                  <a:sym typeface="Montserrat"/>
                </a:rPr>
                <a:t>Data </a:t>
              </a:r>
              <a:r>
                <a:rPr b="1" lang="en" sz="900">
                  <a:solidFill>
                    <a:schemeClr val="lt1"/>
                  </a:solidFill>
                  <a:latin typeface="Montserrat"/>
                  <a:ea typeface="Montserrat"/>
                  <a:cs typeface="Montserrat"/>
                  <a:sym typeface="Montserrat"/>
                </a:rPr>
                <a:t>Augmentation</a:t>
              </a:r>
              <a:r>
                <a:rPr b="1" lang="en" sz="900">
                  <a:solidFill>
                    <a:schemeClr val="lt1"/>
                  </a:solidFill>
                  <a:latin typeface="Montserrat"/>
                  <a:ea typeface="Montserrat"/>
                  <a:cs typeface="Montserrat"/>
                  <a:sym typeface="Montserrat"/>
                </a:rPr>
                <a:t> </a:t>
              </a:r>
              <a:r>
                <a:rPr lang="en" sz="900">
                  <a:solidFill>
                    <a:schemeClr val="lt1"/>
                  </a:solidFill>
                  <a:latin typeface="Montserrat"/>
                  <a:ea typeface="Montserrat"/>
                  <a:cs typeface="Montserrat"/>
                  <a:sym typeface="Montserrat"/>
                </a:rPr>
                <a:t>was used to increase the number of samples</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grpSp>
        <p:nvGrpSpPr>
          <p:cNvPr id="223" name="Google Shape;223;p15"/>
          <p:cNvGrpSpPr/>
          <p:nvPr/>
        </p:nvGrpSpPr>
        <p:grpSpPr>
          <a:xfrm>
            <a:off x="2469699" y="1331493"/>
            <a:ext cx="2070858" cy="2987746"/>
            <a:chOff x="190200" y="1165025"/>
            <a:chExt cx="2409375" cy="3550500"/>
          </a:xfrm>
        </p:grpSpPr>
        <p:sp>
          <p:nvSpPr>
            <p:cNvPr id="224" name="Google Shape;224;p15"/>
            <p:cNvSpPr/>
            <p:nvPr/>
          </p:nvSpPr>
          <p:spPr>
            <a:xfrm>
              <a:off x="2092275" y="1402775"/>
              <a:ext cx="507300" cy="3804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190200" y="1165025"/>
              <a:ext cx="2226900" cy="3550500"/>
            </a:xfrm>
            <a:prstGeom prst="round2DiagRect">
              <a:avLst>
                <a:gd fmla="val 16667" name="adj1"/>
                <a:gd fmla="val 0" name="adj2"/>
              </a:avLst>
            </a:prstGeom>
            <a:solidFill>
              <a:srgbClr val="2C92D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Model Building</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b="1" lang="en" sz="800">
                  <a:solidFill>
                    <a:schemeClr val="lt1"/>
                  </a:solidFill>
                  <a:latin typeface="Montserrat"/>
                  <a:ea typeface="Montserrat"/>
                  <a:cs typeface="Montserrat"/>
                  <a:sym typeface="Montserrat"/>
                </a:rPr>
                <a:t>Transfer learning </a:t>
              </a:r>
              <a:r>
                <a:rPr lang="en" sz="800">
                  <a:solidFill>
                    <a:schemeClr val="lt1"/>
                  </a:solidFill>
                  <a:latin typeface="Montserrat"/>
                  <a:ea typeface="Montserrat"/>
                  <a:cs typeface="Montserrat"/>
                  <a:sym typeface="Montserrat"/>
                </a:rPr>
                <a:t>was used to learn the lower level features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 sz="800">
                  <a:solidFill>
                    <a:schemeClr val="lt1"/>
                  </a:solidFill>
                  <a:latin typeface="Montserrat"/>
                  <a:ea typeface="Montserrat"/>
                  <a:cs typeface="Montserrat"/>
                  <a:sym typeface="Montserrat"/>
                </a:rPr>
                <a:t>The base model was </a:t>
              </a:r>
              <a:r>
                <a:rPr b="1" lang="en" sz="800">
                  <a:solidFill>
                    <a:schemeClr val="lt1"/>
                  </a:solidFill>
                  <a:latin typeface="Montserrat"/>
                  <a:ea typeface="Montserrat"/>
                  <a:cs typeface="Montserrat"/>
                  <a:sym typeface="Montserrat"/>
                </a:rPr>
                <a:t>InceptionResnetv2 </a:t>
              </a:r>
              <a:r>
                <a:rPr lang="en" sz="800">
                  <a:solidFill>
                    <a:schemeClr val="lt1"/>
                  </a:solidFill>
                  <a:latin typeface="Montserrat"/>
                  <a:ea typeface="Montserrat"/>
                  <a:cs typeface="Montserrat"/>
                  <a:sym typeface="Montserrat"/>
                </a:rPr>
                <a:t>with pre-trained weights flowing in from </a:t>
              </a:r>
              <a:r>
                <a:rPr b="1" lang="en" sz="800">
                  <a:solidFill>
                    <a:schemeClr val="lt1"/>
                  </a:solidFill>
                  <a:latin typeface="Montserrat"/>
                  <a:ea typeface="Montserrat"/>
                  <a:cs typeface="Montserrat"/>
                  <a:sym typeface="Montserrat"/>
                </a:rPr>
                <a:t>ImageNet </a:t>
              </a:r>
              <a:r>
                <a:rPr lang="en" sz="800">
                  <a:solidFill>
                    <a:schemeClr val="lt1"/>
                  </a:solidFill>
                  <a:latin typeface="Montserrat"/>
                  <a:ea typeface="Montserrat"/>
                  <a:cs typeface="Montserrat"/>
                  <a:sym typeface="Montserrat"/>
                </a:rPr>
                <a:t>dataset</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 sz="800">
                  <a:solidFill>
                    <a:schemeClr val="lt1"/>
                  </a:solidFill>
                  <a:latin typeface="Montserrat"/>
                  <a:ea typeface="Montserrat"/>
                  <a:cs typeface="Montserrat"/>
                  <a:sym typeface="Montserrat"/>
                </a:rPr>
                <a:t>The base model was followed by </a:t>
              </a:r>
              <a:r>
                <a:rPr b="1" lang="en" sz="800">
                  <a:solidFill>
                    <a:schemeClr val="lt1"/>
                  </a:solidFill>
                  <a:latin typeface="Montserrat"/>
                  <a:ea typeface="Montserrat"/>
                  <a:cs typeface="Montserrat"/>
                  <a:sym typeface="Montserrat"/>
                </a:rPr>
                <a:t>Max Pooling</a:t>
              </a:r>
              <a:r>
                <a:rPr lang="en" sz="800">
                  <a:solidFill>
                    <a:schemeClr val="lt1"/>
                  </a:solidFill>
                  <a:latin typeface="Montserrat"/>
                  <a:ea typeface="Montserrat"/>
                  <a:cs typeface="Montserrat"/>
                  <a:sym typeface="Montserrat"/>
                </a:rPr>
                <a:t>, </a:t>
              </a:r>
              <a:r>
                <a:rPr b="1" lang="en" sz="800">
                  <a:solidFill>
                    <a:schemeClr val="lt1"/>
                  </a:solidFill>
                  <a:latin typeface="Montserrat"/>
                  <a:ea typeface="Montserrat"/>
                  <a:cs typeface="Montserrat"/>
                  <a:sym typeface="Montserrat"/>
                </a:rPr>
                <a:t>Dropout</a:t>
              </a:r>
              <a:r>
                <a:rPr lang="en" sz="800">
                  <a:solidFill>
                    <a:schemeClr val="lt1"/>
                  </a:solidFill>
                  <a:latin typeface="Montserrat"/>
                  <a:ea typeface="Montserrat"/>
                  <a:cs typeface="Montserrat"/>
                  <a:sym typeface="Montserrat"/>
                </a:rPr>
                <a:t>, </a:t>
              </a:r>
              <a:r>
                <a:rPr b="1" lang="en" sz="800">
                  <a:solidFill>
                    <a:schemeClr val="lt1"/>
                  </a:solidFill>
                  <a:latin typeface="Montserrat"/>
                  <a:ea typeface="Montserrat"/>
                  <a:cs typeface="Montserrat"/>
                  <a:sym typeface="Montserrat"/>
                </a:rPr>
                <a:t>Batch Normalization </a:t>
              </a:r>
              <a:r>
                <a:rPr lang="en" sz="800">
                  <a:solidFill>
                    <a:schemeClr val="lt1"/>
                  </a:solidFill>
                  <a:latin typeface="Montserrat"/>
                  <a:ea typeface="Montserrat"/>
                  <a:cs typeface="Montserrat"/>
                  <a:sym typeface="Montserrat"/>
                </a:rPr>
                <a:t>and a fully connected layer of </a:t>
              </a:r>
              <a:r>
                <a:rPr b="1" lang="en" sz="800">
                  <a:solidFill>
                    <a:schemeClr val="lt1"/>
                  </a:solidFill>
                  <a:latin typeface="Montserrat"/>
                  <a:ea typeface="Montserrat"/>
                  <a:cs typeface="Montserrat"/>
                  <a:sym typeface="Montserrat"/>
                </a:rPr>
                <a:t>50 units</a:t>
              </a:r>
              <a:endParaRPr b="1" sz="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grpSp>
        <p:nvGrpSpPr>
          <p:cNvPr id="226" name="Google Shape;226;p15"/>
          <p:cNvGrpSpPr/>
          <p:nvPr/>
        </p:nvGrpSpPr>
        <p:grpSpPr>
          <a:xfrm>
            <a:off x="4603429" y="1331493"/>
            <a:ext cx="2070858" cy="2987746"/>
            <a:chOff x="190200" y="1165025"/>
            <a:chExt cx="2409375" cy="3550500"/>
          </a:xfrm>
        </p:grpSpPr>
        <p:sp>
          <p:nvSpPr>
            <p:cNvPr id="227" name="Google Shape;227;p15"/>
            <p:cNvSpPr/>
            <p:nvPr/>
          </p:nvSpPr>
          <p:spPr>
            <a:xfrm>
              <a:off x="2092275" y="1402775"/>
              <a:ext cx="507300" cy="380400"/>
            </a:xfrm>
            <a:prstGeom prst="rightArrow">
              <a:avLst>
                <a:gd fmla="val 50000" name="adj1"/>
                <a:gd fmla="val 50000" name="adj2"/>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190200" y="1165025"/>
              <a:ext cx="2226900" cy="3550500"/>
            </a:xfrm>
            <a:prstGeom prst="round2DiagRect">
              <a:avLst>
                <a:gd fmla="val 16667" name="adj1"/>
                <a:gd fmla="val 0" name="adj2"/>
              </a:avLst>
            </a:prstGeom>
            <a:solidFill>
              <a:srgbClr val="3EDAD8"/>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13538A"/>
                  </a:solidFill>
                  <a:latin typeface="Montserrat"/>
                  <a:ea typeface="Montserrat"/>
                  <a:cs typeface="Montserrat"/>
                  <a:sym typeface="Montserrat"/>
                </a:rPr>
                <a:t>Model Features</a:t>
              </a:r>
              <a:endParaRPr b="1" sz="12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Relu </a:t>
              </a:r>
              <a:r>
                <a:rPr lang="en" sz="900">
                  <a:solidFill>
                    <a:srgbClr val="13538A"/>
                  </a:solidFill>
                  <a:latin typeface="Montserrat"/>
                  <a:ea typeface="Montserrat"/>
                  <a:cs typeface="Montserrat"/>
                  <a:sym typeface="Montserrat"/>
                </a:rPr>
                <a:t>activation function for the hidden layers</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SoftMax </a:t>
              </a:r>
              <a:r>
                <a:rPr lang="en" sz="900">
                  <a:solidFill>
                    <a:srgbClr val="13538A"/>
                  </a:solidFill>
                  <a:latin typeface="Montserrat"/>
                  <a:ea typeface="Montserrat"/>
                  <a:cs typeface="Montserrat"/>
                  <a:sym typeface="Montserrat"/>
                </a:rPr>
                <a:t>activation is used for the output layer</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Adam Optimization </a:t>
              </a:r>
              <a:r>
                <a:rPr lang="en" sz="900">
                  <a:solidFill>
                    <a:srgbClr val="13538A"/>
                  </a:solidFill>
                  <a:latin typeface="Montserrat"/>
                  <a:ea typeface="Montserrat"/>
                  <a:cs typeface="Montserrat"/>
                  <a:sym typeface="Montserrat"/>
                </a:rPr>
                <a:t>is used for Gradient Descent</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lang="en" sz="900">
                  <a:solidFill>
                    <a:srgbClr val="13538A"/>
                  </a:solidFill>
                  <a:latin typeface="Montserrat"/>
                  <a:ea typeface="Montserrat"/>
                  <a:cs typeface="Montserrat"/>
                  <a:sym typeface="Montserrat"/>
                </a:rPr>
                <a:t>Incorporated</a:t>
              </a:r>
              <a:r>
                <a:rPr b="1" lang="en" sz="900">
                  <a:solidFill>
                    <a:srgbClr val="13538A"/>
                  </a:solidFill>
                  <a:latin typeface="Montserrat"/>
                  <a:ea typeface="Montserrat"/>
                  <a:cs typeface="Montserrat"/>
                  <a:sym typeface="Montserrat"/>
                </a:rPr>
                <a:t> model checkpoints</a:t>
              </a:r>
              <a:r>
                <a:rPr lang="en" sz="900">
                  <a:solidFill>
                    <a:srgbClr val="13538A"/>
                  </a:solidFill>
                  <a:latin typeface="Montserrat"/>
                  <a:ea typeface="Montserrat"/>
                  <a:cs typeface="Montserrat"/>
                  <a:sym typeface="Montserrat"/>
                </a:rPr>
                <a:t> to store the best weights</a:t>
              </a:r>
              <a:endParaRPr sz="9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grpSp>
        <p:nvGrpSpPr>
          <p:cNvPr id="229" name="Google Shape;229;p15"/>
          <p:cNvGrpSpPr/>
          <p:nvPr/>
        </p:nvGrpSpPr>
        <p:grpSpPr>
          <a:xfrm>
            <a:off x="6737159" y="1331493"/>
            <a:ext cx="2070858" cy="2987746"/>
            <a:chOff x="190200" y="1165025"/>
            <a:chExt cx="2409375" cy="3550500"/>
          </a:xfrm>
        </p:grpSpPr>
        <p:sp>
          <p:nvSpPr>
            <p:cNvPr id="230" name="Google Shape;230;p15"/>
            <p:cNvSpPr/>
            <p:nvPr/>
          </p:nvSpPr>
          <p:spPr>
            <a:xfrm>
              <a:off x="2092275" y="1402775"/>
              <a:ext cx="507300" cy="380400"/>
            </a:xfrm>
            <a:prstGeom prst="rightArrow">
              <a:avLst>
                <a:gd fmla="val 50000" name="adj1"/>
                <a:gd fmla="val 50000" name="adj2"/>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190200" y="1165025"/>
              <a:ext cx="2226900" cy="3550500"/>
            </a:xfrm>
            <a:prstGeom prst="round2DiagRect">
              <a:avLst>
                <a:gd fmla="val 16667" name="adj1"/>
                <a:gd fmla="val 0" name="adj2"/>
              </a:avLst>
            </a:prstGeom>
            <a:solidFill>
              <a:srgbClr val="86EA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3538A"/>
                  </a:solidFill>
                  <a:latin typeface="Montserrat"/>
                  <a:ea typeface="Montserrat"/>
                  <a:cs typeface="Montserrat"/>
                  <a:sym typeface="Montserrat"/>
                </a:rPr>
                <a:t>Hyperparameter Tuning</a:t>
              </a:r>
              <a:endParaRPr b="1" sz="12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Epochs</a:t>
              </a:r>
              <a:r>
                <a:rPr lang="en" sz="900">
                  <a:solidFill>
                    <a:srgbClr val="13538A"/>
                  </a:solidFill>
                  <a:latin typeface="Montserrat"/>
                  <a:ea typeface="Montserrat"/>
                  <a:cs typeface="Montserrat"/>
                  <a:sym typeface="Montserrat"/>
                </a:rPr>
                <a:t>: set the number of epochs to 30</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Batch size</a:t>
              </a:r>
              <a:r>
                <a:rPr lang="en" sz="900">
                  <a:solidFill>
                    <a:srgbClr val="13538A"/>
                  </a:solidFill>
                  <a:latin typeface="Montserrat"/>
                  <a:ea typeface="Montserrat"/>
                  <a:cs typeface="Montserrat"/>
                  <a:sym typeface="Montserrat"/>
                </a:rPr>
                <a:t>: tried batch sizes of 16, 32, and 64</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Learning rate</a:t>
              </a:r>
              <a:r>
                <a:rPr lang="en" sz="900">
                  <a:solidFill>
                    <a:srgbClr val="13538A"/>
                  </a:solidFill>
                  <a:latin typeface="Montserrat"/>
                  <a:ea typeface="Montserrat"/>
                  <a:cs typeface="Montserrat"/>
                  <a:sym typeface="Montserrat"/>
                </a:rPr>
                <a:t>: 0.001</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Results and Next Steps</a:t>
            </a:r>
            <a:endParaRPr/>
          </a:p>
        </p:txBody>
      </p:sp>
      <p:pic>
        <p:nvPicPr>
          <p:cNvPr id="237" name="Google Shape;237;p16"/>
          <p:cNvPicPr preferRelativeResize="0"/>
          <p:nvPr/>
        </p:nvPicPr>
        <p:blipFill>
          <a:blip r:embed="rId3">
            <a:alphaModFix/>
          </a:blip>
          <a:stretch>
            <a:fillRect/>
          </a:stretch>
        </p:blipFill>
        <p:spPr>
          <a:xfrm>
            <a:off x="1496700" y="896475"/>
            <a:ext cx="1689950" cy="1225976"/>
          </a:xfrm>
          <a:prstGeom prst="rect">
            <a:avLst/>
          </a:prstGeom>
          <a:noFill/>
          <a:ln>
            <a:noFill/>
          </a:ln>
        </p:spPr>
      </p:pic>
      <p:sp>
        <p:nvSpPr>
          <p:cNvPr id="238" name="Google Shape;238;p16"/>
          <p:cNvSpPr/>
          <p:nvPr/>
        </p:nvSpPr>
        <p:spPr>
          <a:xfrm>
            <a:off x="3491350" y="1449463"/>
            <a:ext cx="3714000" cy="5502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training set - 78.9%</a:t>
            </a:r>
            <a:endParaRPr sz="900">
              <a:solidFill>
                <a:srgbClr val="13538A"/>
              </a:solidFill>
              <a:latin typeface="Montserrat"/>
              <a:ea typeface="Montserrat"/>
              <a:cs typeface="Montserrat"/>
              <a:sym typeface="Montserrat"/>
            </a:endParaRPr>
          </a:p>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validation set - 65.3%</a:t>
            </a:r>
            <a:endParaRPr sz="900">
              <a:solidFill>
                <a:srgbClr val="13538A"/>
              </a:solidFill>
              <a:latin typeface="Montserrat"/>
              <a:ea typeface="Montserrat"/>
              <a:cs typeface="Montserrat"/>
              <a:sym typeface="Montserrat"/>
            </a:endParaRPr>
          </a:p>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test set - 62.5%</a:t>
            </a:r>
            <a:endParaRPr sz="900">
              <a:solidFill>
                <a:srgbClr val="13538A"/>
              </a:solidFill>
              <a:latin typeface="Montserrat"/>
              <a:ea typeface="Montserrat"/>
              <a:cs typeface="Montserrat"/>
              <a:sym typeface="Montserrat"/>
            </a:endParaRPr>
          </a:p>
        </p:txBody>
      </p:sp>
      <p:sp>
        <p:nvSpPr>
          <p:cNvPr id="239" name="Google Shape;239;p16"/>
          <p:cNvSpPr/>
          <p:nvPr/>
        </p:nvSpPr>
        <p:spPr>
          <a:xfrm>
            <a:off x="620575" y="3100050"/>
            <a:ext cx="2106300" cy="1226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Unfreeze certain layers and try re training the model with our dataset for those layers</a:t>
            </a:r>
            <a:endParaRPr sz="900">
              <a:solidFill>
                <a:srgbClr val="13538A"/>
              </a:solidFill>
              <a:latin typeface="Montserrat"/>
              <a:ea typeface="Montserrat"/>
              <a:cs typeface="Montserrat"/>
              <a:sym typeface="Montserrat"/>
            </a:endParaRPr>
          </a:p>
        </p:txBody>
      </p:sp>
      <p:cxnSp>
        <p:nvCxnSpPr>
          <p:cNvPr id="240" name="Google Shape;240;p16"/>
          <p:cNvCxnSpPr/>
          <p:nvPr/>
        </p:nvCxnSpPr>
        <p:spPr>
          <a:xfrm>
            <a:off x="130350" y="2336325"/>
            <a:ext cx="8883300" cy="6210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16"/>
          <p:cNvSpPr/>
          <p:nvPr/>
        </p:nvSpPr>
        <p:spPr>
          <a:xfrm>
            <a:off x="3280850" y="3100050"/>
            <a:ext cx="2106300" cy="1226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Try other architectures which could potentially outperform </a:t>
            </a:r>
            <a:r>
              <a:rPr lang="en" sz="900">
                <a:solidFill>
                  <a:srgbClr val="13538A"/>
                </a:solidFill>
                <a:latin typeface="Montserrat"/>
                <a:ea typeface="Montserrat"/>
                <a:cs typeface="Montserrat"/>
                <a:sym typeface="Montserrat"/>
              </a:rPr>
              <a:t>Inception Resnet V2</a:t>
            </a:r>
            <a:r>
              <a:rPr lang="en" sz="900">
                <a:solidFill>
                  <a:srgbClr val="13538A"/>
                </a:solidFill>
                <a:latin typeface="Montserrat"/>
                <a:ea typeface="Montserrat"/>
                <a:cs typeface="Montserrat"/>
                <a:sym typeface="Montserrat"/>
              </a:rPr>
              <a:t> for the given dataset</a:t>
            </a:r>
            <a:endParaRPr sz="900">
              <a:solidFill>
                <a:srgbClr val="13538A"/>
              </a:solidFill>
              <a:latin typeface="Montserrat"/>
              <a:ea typeface="Montserrat"/>
              <a:cs typeface="Montserrat"/>
              <a:sym typeface="Montserrat"/>
            </a:endParaRPr>
          </a:p>
        </p:txBody>
      </p:sp>
      <p:sp>
        <p:nvSpPr>
          <p:cNvPr id="242" name="Google Shape;242;p16"/>
          <p:cNvSpPr/>
          <p:nvPr/>
        </p:nvSpPr>
        <p:spPr>
          <a:xfrm>
            <a:off x="5975275" y="3100050"/>
            <a:ext cx="2106300" cy="1226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Augment the data further for the </a:t>
            </a:r>
            <a:r>
              <a:rPr lang="en" sz="900">
                <a:solidFill>
                  <a:srgbClr val="13538A"/>
                </a:solidFill>
                <a:latin typeface="Montserrat"/>
                <a:ea typeface="Montserrat"/>
                <a:cs typeface="Montserrat"/>
                <a:sym typeface="Montserrat"/>
              </a:rPr>
              <a:t>imbalanced </a:t>
            </a:r>
            <a:r>
              <a:rPr lang="en" sz="900">
                <a:solidFill>
                  <a:srgbClr val="13538A"/>
                </a:solidFill>
                <a:latin typeface="Montserrat"/>
                <a:ea typeface="Montserrat"/>
                <a:cs typeface="Montserrat"/>
                <a:sym typeface="Montserrat"/>
              </a:rPr>
              <a:t> classes. </a:t>
            </a:r>
            <a:endParaRPr sz="900">
              <a:solidFill>
                <a:srgbClr val="13538A"/>
              </a:solidFill>
              <a:latin typeface="Montserrat"/>
              <a:ea typeface="Montserrat"/>
              <a:cs typeface="Montserrat"/>
              <a:sym typeface="Montserrat"/>
            </a:endParaRPr>
          </a:p>
          <a:p>
            <a:pPr indent="0" lvl="0" marL="0" rtl="0" algn="ctr">
              <a:spcBef>
                <a:spcPts val="0"/>
              </a:spcBef>
              <a:spcAft>
                <a:spcPts val="0"/>
              </a:spcAft>
              <a:buNone/>
            </a:pPr>
            <a:r>
              <a:rPr lang="en" sz="900">
                <a:solidFill>
                  <a:srgbClr val="13538A"/>
                </a:solidFill>
                <a:latin typeface="Montserrat"/>
                <a:ea typeface="Montserrat"/>
                <a:cs typeface="Montserrat"/>
                <a:sym typeface="Montserrat"/>
              </a:rPr>
              <a:t>Also tune parameters like the optimizer, number of layers etc</a:t>
            </a:r>
            <a:endParaRPr sz="900">
              <a:solidFill>
                <a:srgbClr val="13538A"/>
              </a:solidFill>
              <a:latin typeface="Montserrat"/>
              <a:ea typeface="Montserrat"/>
              <a:cs typeface="Montserrat"/>
              <a:sym typeface="Montserrat"/>
            </a:endParaRPr>
          </a:p>
        </p:txBody>
      </p:sp>
      <p:sp>
        <p:nvSpPr>
          <p:cNvPr id="243" name="Google Shape;243;p16"/>
          <p:cNvSpPr/>
          <p:nvPr/>
        </p:nvSpPr>
        <p:spPr>
          <a:xfrm>
            <a:off x="3491350" y="932125"/>
            <a:ext cx="3714000" cy="3978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Results</a:t>
            </a:r>
            <a:endParaRPr>
              <a:solidFill>
                <a:schemeClr val="lt1"/>
              </a:solidFill>
              <a:latin typeface="Montserrat"/>
              <a:ea typeface="Montserrat"/>
              <a:cs typeface="Montserrat"/>
              <a:sym typeface="Montserrat"/>
            </a:endParaRPr>
          </a:p>
        </p:txBody>
      </p:sp>
      <p:sp>
        <p:nvSpPr>
          <p:cNvPr id="244" name="Google Shape;244;p16"/>
          <p:cNvSpPr/>
          <p:nvPr/>
        </p:nvSpPr>
        <p:spPr>
          <a:xfrm>
            <a:off x="620575" y="2476500"/>
            <a:ext cx="7461000" cy="3978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Next steps</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17"/>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a:t>
            </a:r>
            <a:endParaRPr/>
          </a:p>
        </p:txBody>
      </p:sp>
      <p:grpSp>
        <p:nvGrpSpPr>
          <p:cNvPr id="250" name="Google Shape;250;p17"/>
          <p:cNvGrpSpPr/>
          <p:nvPr/>
        </p:nvGrpSpPr>
        <p:grpSpPr>
          <a:xfrm>
            <a:off x="227613" y="1758950"/>
            <a:ext cx="2968625" cy="1402650"/>
            <a:chOff x="256650" y="1077375"/>
            <a:chExt cx="2968625" cy="1402650"/>
          </a:xfrm>
        </p:grpSpPr>
        <p:pic>
          <p:nvPicPr>
            <p:cNvPr id="251" name="Google Shape;251;p17"/>
            <p:cNvPicPr preferRelativeResize="0"/>
            <p:nvPr/>
          </p:nvPicPr>
          <p:blipFill>
            <a:blip r:embed="rId3">
              <a:alphaModFix/>
            </a:blip>
            <a:stretch>
              <a:fillRect/>
            </a:stretch>
          </p:blipFill>
          <p:spPr>
            <a:xfrm>
              <a:off x="256650" y="1410400"/>
              <a:ext cx="2968625" cy="1069625"/>
            </a:xfrm>
            <a:prstGeom prst="rect">
              <a:avLst/>
            </a:prstGeom>
            <a:noFill/>
            <a:ln>
              <a:noFill/>
            </a:ln>
          </p:spPr>
        </p:pic>
        <p:sp>
          <p:nvSpPr>
            <p:cNvPr id="252" name="Google Shape;252;p17"/>
            <p:cNvSpPr/>
            <p:nvPr/>
          </p:nvSpPr>
          <p:spPr>
            <a:xfrm>
              <a:off x="648963" y="1077375"/>
              <a:ext cx="2184000" cy="2484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Sample text</a:t>
              </a:r>
              <a:endParaRPr sz="1200">
                <a:solidFill>
                  <a:schemeClr val="lt1"/>
                </a:solidFill>
                <a:latin typeface="Montserrat"/>
                <a:ea typeface="Montserrat"/>
                <a:cs typeface="Montserrat"/>
                <a:sym typeface="Montserrat"/>
              </a:endParaRPr>
            </a:p>
          </p:txBody>
        </p:sp>
      </p:grpSp>
      <p:pic>
        <p:nvPicPr>
          <p:cNvPr id="253" name="Google Shape;253;p17"/>
          <p:cNvPicPr preferRelativeResize="0"/>
          <p:nvPr/>
        </p:nvPicPr>
        <p:blipFill>
          <a:blip r:embed="rId4">
            <a:alphaModFix/>
          </a:blip>
          <a:stretch>
            <a:fillRect/>
          </a:stretch>
        </p:blipFill>
        <p:spPr>
          <a:xfrm>
            <a:off x="3564800" y="2185512"/>
            <a:ext cx="2680625" cy="756750"/>
          </a:xfrm>
          <a:prstGeom prst="rect">
            <a:avLst/>
          </a:prstGeom>
          <a:noFill/>
          <a:ln>
            <a:noFill/>
          </a:ln>
        </p:spPr>
      </p:pic>
      <p:sp>
        <p:nvSpPr>
          <p:cNvPr id="254" name="Google Shape;254;p17"/>
          <p:cNvSpPr/>
          <p:nvPr/>
        </p:nvSpPr>
        <p:spPr>
          <a:xfrm>
            <a:off x="3754563" y="1758938"/>
            <a:ext cx="2184000" cy="2484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Arrays of Pixels</a:t>
            </a:r>
            <a:endParaRPr sz="1200">
              <a:solidFill>
                <a:schemeClr val="lt1"/>
              </a:solidFill>
              <a:latin typeface="Montserrat"/>
              <a:ea typeface="Montserrat"/>
              <a:cs typeface="Montserrat"/>
              <a:sym typeface="Montserrat"/>
            </a:endParaRPr>
          </a:p>
        </p:txBody>
      </p:sp>
      <p:sp>
        <p:nvSpPr>
          <p:cNvPr id="255" name="Google Shape;255;p17"/>
          <p:cNvSpPr/>
          <p:nvPr/>
        </p:nvSpPr>
        <p:spPr>
          <a:xfrm>
            <a:off x="6609788" y="1758950"/>
            <a:ext cx="2184000" cy="2484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ANN</a:t>
            </a:r>
            <a:endParaRPr sz="1200">
              <a:solidFill>
                <a:schemeClr val="lt1"/>
              </a:solidFill>
              <a:latin typeface="Montserrat"/>
              <a:ea typeface="Montserrat"/>
              <a:cs typeface="Montserrat"/>
              <a:sym typeface="Montserrat"/>
            </a:endParaRPr>
          </a:p>
        </p:txBody>
      </p:sp>
      <p:pic>
        <p:nvPicPr>
          <p:cNvPr id="256" name="Google Shape;256;p17"/>
          <p:cNvPicPr preferRelativeResize="0"/>
          <p:nvPr/>
        </p:nvPicPr>
        <p:blipFill>
          <a:blip r:embed="rId5">
            <a:alphaModFix/>
          </a:blip>
          <a:stretch>
            <a:fillRect/>
          </a:stretch>
        </p:blipFill>
        <p:spPr>
          <a:xfrm>
            <a:off x="6657338" y="2185500"/>
            <a:ext cx="2183998" cy="1428362"/>
          </a:xfrm>
          <a:prstGeom prst="rect">
            <a:avLst/>
          </a:prstGeom>
          <a:noFill/>
          <a:ln>
            <a:noFill/>
          </a:ln>
        </p:spPr>
      </p:pic>
      <p:sp>
        <p:nvSpPr>
          <p:cNvPr id="257" name="Google Shape;257;p17"/>
          <p:cNvSpPr/>
          <p:nvPr/>
        </p:nvSpPr>
        <p:spPr>
          <a:xfrm>
            <a:off x="3273125" y="2472675"/>
            <a:ext cx="214800" cy="1824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6322288" y="2480550"/>
            <a:ext cx="214800" cy="1824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a:t>
            </a:r>
            <a:endParaRPr/>
          </a:p>
        </p:txBody>
      </p:sp>
      <p:grpSp>
        <p:nvGrpSpPr>
          <p:cNvPr id="264" name="Google Shape;264;p18"/>
          <p:cNvGrpSpPr/>
          <p:nvPr/>
        </p:nvGrpSpPr>
        <p:grpSpPr>
          <a:xfrm>
            <a:off x="335969" y="1331503"/>
            <a:ext cx="2070858" cy="2987746"/>
            <a:chOff x="190200" y="1165025"/>
            <a:chExt cx="2409375" cy="3550500"/>
          </a:xfrm>
        </p:grpSpPr>
        <p:sp>
          <p:nvSpPr>
            <p:cNvPr id="265" name="Google Shape;265;p18"/>
            <p:cNvSpPr/>
            <p:nvPr/>
          </p:nvSpPr>
          <p:spPr>
            <a:xfrm>
              <a:off x="2092275" y="1402775"/>
              <a:ext cx="507300" cy="380400"/>
            </a:xfrm>
            <a:prstGeom prst="rightArrow">
              <a:avLst>
                <a:gd fmla="val 50000" name="adj1"/>
                <a:gd fmla="val 50000" name="adj2"/>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190200" y="1165025"/>
              <a:ext cx="2226900" cy="3550500"/>
            </a:xfrm>
            <a:prstGeom prst="round2DiagRect">
              <a:avLst>
                <a:gd fmla="val 16667" name="adj1"/>
                <a:gd fmla="val 0" name="adj2"/>
              </a:avLst>
            </a:prstGeom>
            <a:solidFill>
              <a:srgbClr val="13538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Data Preprocessing</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73050" lvl="0" marL="457200" rtl="0" algn="l">
                <a:spcBef>
                  <a:spcPts val="0"/>
                </a:spcBef>
                <a:spcAft>
                  <a:spcPts val="0"/>
                </a:spcAft>
                <a:buClr>
                  <a:schemeClr val="lt1"/>
                </a:buClr>
                <a:buSzPts val="700"/>
                <a:buFont typeface="Montserrat"/>
                <a:buChar char="●"/>
              </a:pPr>
              <a:r>
                <a:rPr lang="en" sz="900">
                  <a:solidFill>
                    <a:schemeClr val="lt1"/>
                  </a:solidFill>
                  <a:latin typeface="Montserrat"/>
                  <a:ea typeface="Montserrat"/>
                  <a:cs typeface="Montserrat"/>
                  <a:sym typeface="Montserrat"/>
                </a:rPr>
                <a:t>Encoded the data</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73050" lvl="0" marL="457200" rtl="0" algn="l">
                <a:spcBef>
                  <a:spcPts val="0"/>
                </a:spcBef>
                <a:spcAft>
                  <a:spcPts val="0"/>
                </a:spcAft>
                <a:buClr>
                  <a:schemeClr val="lt1"/>
                </a:buClr>
                <a:buSzPts val="700"/>
                <a:buFont typeface="Montserrat"/>
                <a:buChar char="●"/>
              </a:pPr>
              <a:r>
                <a:rPr lang="en" sz="900">
                  <a:solidFill>
                    <a:schemeClr val="lt1"/>
                  </a:solidFill>
                  <a:latin typeface="Montserrat"/>
                  <a:ea typeface="Montserrat"/>
                  <a:cs typeface="Montserrat"/>
                  <a:sym typeface="Montserrat"/>
                </a:rPr>
                <a:t>Splitted the data into train, validation, and test data sets</a:t>
              </a:r>
              <a:endParaRPr b="1" sz="1100">
                <a:solidFill>
                  <a:schemeClr val="lt1"/>
                </a:solidFill>
                <a:latin typeface="Montserrat"/>
                <a:ea typeface="Montserrat"/>
                <a:cs typeface="Montserrat"/>
                <a:sym typeface="Montserrat"/>
              </a:endParaRPr>
            </a:p>
          </p:txBody>
        </p:sp>
      </p:grpSp>
      <p:grpSp>
        <p:nvGrpSpPr>
          <p:cNvPr id="267" name="Google Shape;267;p18"/>
          <p:cNvGrpSpPr/>
          <p:nvPr/>
        </p:nvGrpSpPr>
        <p:grpSpPr>
          <a:xfrm>
            <a:off x="2469699" y="1331493"/>
            <a:ext cx="2070858" cy="2987746"/>
            <a:chOff x="190200" y="1165025"/>
            <a:chExt cx="2409375" cy="3550500"/>
          </a:xfrm>
        </p:grpSpPr>
        <p:sp>
          <p:nvSpPr>
            <p:cNvPr id="268" name="Google Shape;268;p18"/>
            <p:cNvSpPr/>
            <p:nvPr/>
          </p:nvSpPr>
          <p:spPr>
            <a:xfrm>
              <a:off x="2092275" y="1402775"/>
              <a:ext cx="507300" cy="3804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190200" y="1165025"/>
              <a:ext cx="2226900" cy="3550500"/>
            </a:xfrm>
            <a:prstGeom prst="round2DiagRect">
              <a:avLst>
                <a:gd fmla="val 16667" name="adj1"/>
                <a:gd fmla="val 0" name="adj2"/>
              </a:avLst>
            </a:prstGeom>
            <a:solidFill>
              <a:srgbClr val="2C92D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Model Building</a:t>
              </a:r>
              <a:endParaRPr b="1"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lang="en" sz="900">
                  <a:solidFill>
                    <a:schemeClr val="lt1"/>
                  </a:solidFill>
                  <a:latin typeface="Montserrat"/>
                  <a:ea typeface="Montserrat"/>
                  <a:cs typeface="Montserrat"/>
                  <a:sym typeface="Montserrat"/>
                </a:rPr>
                <a:t>Rescaled and flattened the data</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b="1" lang="en" sz="900">
                  <a:solidFill>
                    <a:schemeClr val="lt1"/>
                  </a:solidFill>
                  <a:latin typeface="Montserrat"/>
                  <a:ea typeface="Montserrat"/>
                  <a:cs typeface="Montserrat"/>
                  <a:sym typeface="Montserrat"/>
                </a:rPr>
                <a:t>ReLU activation function</a:t>
              </a:r>
              <a:r>
                <a:rPr lang="en" sz="900">
                  <a:solidFill>
                    <a:schemeClr val="lt1"/>
                  </a:solidFill>
                  <a:latin typeface="Montserrat"/>
                  <a:ea typeface="Montserrat"/>
                  <a:cs typeface="Montserrat"/>
                  <a:sym typeface="Montserrat"/>
                </a:rPr>
                <a:t> for the hidden layers</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b="1" lang="en" sz="900">
                  <a:solidFill>
                    <a:schemeClr val="lt1"/>
                  </a:solidFill>
                  <a:latin typeface="Montserrat"/>
                  <a:ea typeface="Montserrat"/>
                  <a:cs typeface="Montserrat"/>
                  <a:sym typeface="Montserrat"/>
                </a:rPr>
                <a:t>Softmax</a:t>
              </a:r>
              <a:r>
                <a:rPr lang="en" sz="900">
                  <a:solidFill>
                    <a:schemeClr val="lt1"/>
                  </a:solidFill>
                  <a:latin typeface="Montserrat"/>
                  <a:ea typeface="Montserrat"/>
                  <a:cs typeface="Montserrat"/>
                  <a:sym typeface="Montserrat"/>
                </a:rPr>
                <a:t> for the output layer</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lang="en" sz="900">
                  <a:solidFill>
                    <a:schemeClr val="lt1"/>
                  </a:solidFill>
                  <a:latin typeface="Montserrat"/>
                  <a:ea typeface="Montserrat"/>
                  <a:cs typeface="Montserrat"/>
                  <a:sym typeface="Montserrat"/>
                </a:rPr>
                <a:t>Regularized each hidden layers to prevent overfitting. </a:t>
              </a:r>
              <a:endParaRPr sz="1100">
                <a:solidFill>
                  <a:schemeClr val="lt1"/>
                </a:solidFill>
                <a:latin typeface="Montserrat"/>
                <a:ea typeface="Montserrat"/>
                <a:cs typeface="Montserrat"/>
                <a:sym typeface="Montserrat"/>
              </a:endParaRPr>
            </a:p>
          </p:txBody>
        </p:sp>
      </p:grpSp>
      <p:grpSp>
        <p:nvGrpSpPr>
          <p:cNvPr id="270" name="Google Shape;270;p18"/>
          <p:cNvGrpSpPr/>
          <p:nvPr/>
        </p:nvGrpSpPr>
        <p:grpSpPr>
          <a:xfrm>
            <a:off x="4603429" y="1331493"/>
            <a:ext cx="2070858" cy="2987746"/>
            <a:chOff x="190200" y="1165025"/>
            <a:chExt cx="2409375" cy="3550500"/>
          </a:xfrm>
        </p:grpSpPr>
        <p:sp>
          <p:nvSpPr>
            <p:cNvPr id="271" name="Google Shape;271;p18"/>
            <p:cNvSpPr/>
            <p:nvPr/>
          </p:nvSpPr>
          <p:spPr>
            <a:xfrm>
              <a:off x="2092275" y="1402775"/>
              <a:ext cx="507300" cy="380400"/>
            </a:xfrm>
            <a:prstGeom prst="rightArrow">
              <a:avLst>
                <a:gd fmla="val 50000" name="adj1"/>
                <a:gd fmla="val 50000" name="adj2"/>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190200" y="1165025"/>
              <a:ext cx="2226900" cy="3550500"/>
            </a:xfrm>
            <a:prstGeom prst="round2DiagRect">
              <a:avLst>
                <a:gd fmla="val 16667" name="adj1"/>
                <a:gd fmla="val 0" name="adj2"/>
              </a:avLst>
            </a:prstGeom>
            <a:solidFill>
              <a:srgbClr val="3EDAD8"/>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rgbClr val="13538A"/>
                  </a:solidFill>
                  <a:latin typeface="Montserrat"/>
                  <a:ea typeface="Montserrat"/>
                  <a:cs typeface="Montserrat"/>
                  <a:sym typeface="Montserrat"/>
                </a:rPr>
                <a:t>Model Features</a:t>
              </a:r>
              <a:endParaRPr b="1" sz="13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273050" lvl="0" marL="457200" rtl="0" algn="l">
                <a:spcBef>
                  <a:spcPts val="0"/>
                </a:spcBef>
                <a:spcAft>
                  <a:spcPts val="0"/>
                </a:spcAft>
                <a:buClr>
                  <a:srgbClr val="13538A"/>
                </a:buClr>
                <a:buSzPts val="700"/>
                <a:buFont typeface="Montserrat"/>
                <a:buChar char="●"/>
              </a:pPr>
              <a:r>
                <a:rPr b="1" lang="en" sz="900">
                  <a:solidFill>
                    <a:srgbClr val="13538A"/>
                  </a:solidFill>
                  <a:latin typeface="Montserrat"/>
                  <a:ea typeface="Montserrat"/>
                  <a:cs typeface="Montserrat"/>
                  <a:sym typeface="Montserrat"/>
                </a:rPr>
                <a:t>Sparse Categorical Cross entropy</a:t>
              </a:r>
              <a:r>
                <a:rPr lang="en" sz="900">
                  <a:solidFill>
                    <a:srgbClr val="13538A"/>
                  </a:solidFill>
                  <a:latin typeface="Montserrat"/>
                  <a:ea typeface="Montserrat"/>
                  <a:cs typeface="Montserrat"/>
                  <a:sym typeface="Montserrat"/>
                </a:rPr>
                <a:t> loss function </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13538A"/>
                </a:solidFill>
                <a:latin typeface="Montserrat"/>
                <a:ea typeface="Montserrat"/>
                <a:cs typeface="Montserrat"/>
                <a:sym typeface="Montserrat"/>
              </a:endParaRPr>
            </a:p>
            <a:p>
              <a:pPr indent="-273050" lvl="0" marL="457200" rtl="0" algn="l">
                <a:spcBef>
                  <a:spcPts val="0"/>
                </a:spcBef>
                <a:spcAft>
                  <a:spcPts val="0"/>
                </a:spcAft>
                <a:buClr>
                  <a:srgbClr val="13538A"/>
                </a:buClr>
                <a:buSzPts val="700"/>
                <a:buFont typeface="Montserrat"/>
                <a:buChar char="●"/>
              </a:pPr>
              <a:r>
                <a:rPr b="1" lang="en" sz="900">
                  <a:solidFill>
                    <a:srgbClr val="13538A"/>
                  </a:solidFill>
                  <a:latin typeface="Montserrat"/>
                  <a:ea typeface="Montserrat"/>
                  <a:cs typeface="Montserrat"/>
                  <a:sym typeface="Montserrat"/>
                </a:rPr>
                <a:t>RMSprop</a:t>
              </a:r>
              <a:r>
                <a:rPr lang="en" sz="900">
                  <a:solidFill>
                    <a:srgbClr val="13538A"/>
                  </a:solidFill>
                  <a:latin typeface="Montserrat"/>
                  <a:ea typeface="Montserrat"/>
                  <a:cs typeface="Montserrat"/>
                  <a:sym typeface="Montserrat"/>
                </a:rPr>
                <a:t> optimizer</a:t>
              </a:r>
              <a:endParaRPr sz="7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grpSp>
        <p:nvGrpSpPr>
          <p:cNvPr id="273" name="Google Shape;273;p18"/>
          <p:cNvGrpSpPr/>
          <p:nvPr/>
        </p:nvGrpSpPr>
        <p:grpSpPr>
          <a:xfrm>
            <a:off x="6737159" y="1331493"/>
            <a:ext cx="2070858" cy="2987746"/>
            <a:chOff x="190200" y="1165025"/>
            <a:chExt cx="2409375" cy="3550500"/>
          </a:xfrm>
        </p:grpSpPr>
        <p:sp>
          <p:nvSpPr>
            <p:cNvPr id="274" name="Google Shape;274;p18"/>
            <p:cNvSpPr/>
            <p:nvPr/>
          </p:nvSpPr>
          <p:spPr>
            <a:xfrm>
              <a:off x="2092275" y="1402775"/>
              <a:ext cx="507300" cy="380400"/>
            </a:xfrm>
            <a:prstGeom prst="rightArrow">
              <a:avLst>
                <a:gd fmla="val 50000" name="adj1"/>
                <a:gd fmla="val 50000" name="adj2"/>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190200" y="1165025"/>
              <a:ext cx="2226900" cy="3550500"/>
            </a:xfrm>
            <a:prstGeom prst="round2DiagRect">
              <a:avLst>
                <a:gd fmla="val 16667" name="adj1"/>
                <a:gd fmla="val 0" name="adj2"/>
              </a:avLst>
            </a:prstGeom>
            <a:solidFill>
              <a:srgbClr val="86EA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3538A"/>
                  </a:solidFill>
                  <a:latin typeface="Montserrat"/>
                  <a:ea typeface="Montserrat"/>
                  <a:cs typeface="Montserrat"/>
                  <a:sym typeface="Montserrat"/>
                </a:rPr>
                <a:t>Hyperparameter Tuning</a:t>
              </a:r>
              <a:endParaRPr b="1" sz="11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Epochs</a:t>
              </a:r>
              <a:r>
                <a:rPr lang="en" sz="900">
                  <a:solidFill>
                    <a:srgbClr val="13538A"/>
                  </a:solidFill>
                  <a:latin typeface="Montserrat"/>
                  <a:ea typeface="Montserrat"/>
                  <a:cs typeface="Montserrat"/>
                  <a:sym typeface="Montserrat"/>
                </a:rPr>
                <a:t>:</a:t>
              </a:r>
              <a:r>
                <a:rPr b="1" lang="en" sz="900">
                  <a:solidFill>
                    <a:srgbClr val="13538A"/>
                  </a:solidFill>
                  <a:latin typeface="Montserrat"/>
                  <a:ea typeface="Montserrat"/>
                  <a:cs typeface="Montserrat"/>
                  <a:sym typeface="Montserrat"/>
                </a:rPr>
                <a:t> </a:t>
              </a:r>
              <a:r>
                <a:rPr lang="en" sz="900">
                  <a:solidFill>
                    <a:srgbClr val="13538A"/>
                  </a:solidFill>
                  <a:latin typeface="Montserrat"/>
                  <a:ea typeface="Montserrat"/>
                  <a:cs typeface="Montserrat"/>
                  <a:sym typeface="Montserrat"/>
                </a:rPr>
                <a:t> 60</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Batch size</a:t>
              </a:r>
              <a:r>
                <a:rPr lang="en" sz="900">
                  <a:solidFill>
                    <a:srgbClr val="13538A"/>
                  </a:solidFill>
                  <a:latin typeface="Montserrat"/>
                  <a:ea typeface="Montserrat"/>
                  <a:cs typeface="Montserrat"/>
                  <a:sym typeface="Montserrat"/>
                </a:rPr>
                <a:t>: tried batch sizes of 16, 32, and 64</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19"/>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a:t>
            </a:r>
            <a:endParaRPr/>
          </a:p>
        </p:txBody>
      </p:sp>
      <p:grpSp>
        <p:nvGrpSpPr>
          <p:cNvPr id="281" name="Google Shape;281;p19"/>
          <p:cNvGrpSpPr/>
          <p:nvPr/>
        </p:nvGrpSpPr>
        <p:grpSpPr>
          <a:xfrm>
            <a:off x="335969" y="1331503"/>
            <a:ext cx="2070858" cy="2987746"/>
            <a:chOff x="190200" y="1165025"/>
            <a:chExt cx="2409375" cy="3550500"/>
          </a:xfrm>
        </p:grpSpPr>
        <p:sp>
          <p:nvSpPr>
            <p:cNvPr id="282" name="Google Shape;282;p19"/>
            <p:cNvSpPr/>
            <p:nvPr/>
          </p:nvSpPr>
          <p:spPr>
            <a:xfrm>
              <a:off x="2092275" y="1402775"/>
              <a:ext cx="507300" cy="380400"/>
            </a:xfrm>
            <a:prstGeom prst="rightArrow">
              <a:avLst>
                <a:gd fmla="val 50000" name="adj1"/>
                <a:gd fmla="val 50000" name="adj2"/>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190200" y="1165025"/>
              <a:ext cx="2226900" cy="3550500"/>
            </a:xfrm>
            <a:prstGeom prst="round2DiagRect">
              <a:avLst>
                <a:gd fmla="val 16667" name="adj1"/>
                <a:gd fmla="val 0" name="adj2"/>
              </a:avLst>
            </a:prstGeom>
            <a:solidFill>
              <a:srgbClr val="13538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Data Preprocessing</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73050" lvl="0" marL="457200" rtl="0" algn="l">
                <a:spcBef>
                  <a:spcPts val="0"/>
                </a:spcBef>
                <a:spcAft>
                  <a:spcPts val="0"/>
                </a:spcAft>
                <a:buClr>
                  <a:schemeClr val="lt1"/>
                </a:buClr>
                <a:buSzPts val="700"/>
                <a:buFont typeface="Montserrat"/>
                <a:buChar char="●"/>
              </a:pPr>
              <a:r>
                <a:rPr lang="en" sz="900">
                  <a:solidFill>
                    <a:schemeClr val="lt1"/>
                  </a:solidFill>
                  <a:latin typeface="Montserrat"/>
                  <a:ea typeface="Montserrat"/>
                  <a:cs typeface="Montserrat"/>
                  <a:sym typeface="Montserrat"/>
                </a:rPr>
                <a:t>Encoded the data</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73050" lvl="0" marL="457200" rtl="0" algn="l">
                <a:spcBef>
                  <a:spcPts val="0"/>
                </a:spcBef>
                <a:spcAft>
                  <a:spcPts val="0"/>
                </a:spcAft>
                <a:buClr>
                  <a:schemeClr val="lt1"/>
                </a:buClr>
                <a:buSzPts val="700"/>
                <a:buFont typeface="Montserrat"/>
                <a:buChar char="●"/>
              </a:pPr>
              <a:r>
                <a:rPr lang="en" sz="900">
                  <a:solidFill>
                    <a:schemeClr val="lt1"/>
                  </a:solidFill>
                  <a:latin typeface="Montserrat"/>
                  <a:ea typeface="Montserrat"/>
                  <a:cs typeface="Montserrat"/>
                  <a:sym typeface="Montserrat"/>
                </a:rPr>
                <a:t>Splitted the data into train, validation, and test data sets</a:t>
              </a:r>
              <a:endParaRPr b="1" sz="1100">
                <a:solidFill>
                  <a:schemeClr val="lt1"/>
                </a:solidFill>
                <a:latin typeface="Montserrat"/>
                <a:ea typeface="Montserrat"/>
                <a:cs typeface="Montserrat"/>
                <a:sym typeface="Montserrat"/>
              </a:endParaRPr>
            </a:p>
          </p:txBody>
        </p:sp>
      </p:grpSp>
      <p:grpSp>
        <p:nvGrpSpPr>
          <p:cNvPr id="284" name="Google Shape;284;p19"/>
          <p:cNvGrpSpPr/>
          <p:nvPr/>
        </p:nvGrpSpPr>
        <p:grpSpPr>
          <a:xfrm>
            <a:off x="2469699" y="1331493"/>
            <a:ext cx="2070858" cy="2987746"/>
            <a:chOff x="190200" y="1165025"/>
            <a:chExt cx="2409375" cy="3550500"/>
          </a:xfrm>
        </p:grpSpPr>
        <p:sp>
          <p:nvSpPr>
            <p:cNvPr id="285" name="Google Shape;285;p19"/>
            <p:cNvSpPr/>
            <p:nvPr/>
          </p:nvSpPr>
          <p:spPr>
            <a:xfrm>
              <a:off x="2092275" y="1402775"/>
              <a:ext cx="507300" cy="3804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190200" y="1165025"/>
              <a:ext cx="2226900" cy="3550500"/>
            </a:xfrm>
            <a:prstGeom prst="round2DiagRect">
              <a:avLst>
                <a:gd fmla="val 16667" name="adj1"/>
                <a:gd fmla="val 0" name="adj2"/>
              </a:avLst>
            </a:prstGeom>
            <a:solidFill>
              <a:srgbClr val="2C92D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Model Building</a:t>
              </a:r>
              <a:endParaRPr b="1"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lang="en" sz="900">
                  <a:solidFill>
                    <a:schemeClr val="lt1"/>
                  </a:solidFill>
                  <a:latin typeface="Montserrat"/>
                  <a:ea typeface="Montserrat"/>
                  <a:cs typeface="Montserrat"/>
                  <a:sym typeface="Montserrat"/>
                </a:rPr>
                <a:t>Rescaled and flattened the data</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b="1" lang="en" sz="900">
                  <a:solidFill>
                    <a:schemeClr val="lt1"/>
                  </a:solidFill>
                  <a:latin typeface="Montserrat"/>
                  <a:ea typeface="Montserrat"/>
                  <a:cs typeface="Montserrat"/>
                  <a:sym typeface="Montserrat"/>
                </a:rPr>
                <a:t>ReLU activation function</a:t>
              </a:r>
              <a:r>
                <a:rPr lang="en" sz="900">
                  <a:solidFill>
                    <a:schemeClr val="lt1"/>
                  </a:solidFill>
                  <a:latin typeface="Montserrat"/>
                  <a:ea typeface="Montserrat"/>
                  <a:cs typeface="Montserrat"/>
                  <a:sym typeface="Montserrat"/>
                </a:rPr>
                <a:t> for the hidden layers</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b="1" lang="en" sz="900">
                  <a:solidFill>
                    <a:schemeClr val="lt1"/>
                  </a:solidFill>
                  <a:latin typeface="Montserrat"/>
                  <a:ea typeface="Montserrat"/>
                  <a:cs typeface="Montserrat"/>
                  <a:sym typeface="Montserrat"/>
                </a:rPr>
                <a:t>Softmax</a:t>
              </a:r>
              <a:r>
                <a:rPr lang="en" sz="900">
                  <a:solidFill>
                    <a:schemeClr val="lt1"/>
                  </a:solidFill>
                  <a:latin typeface="Montserrat"/>
                  <a:ea typeface="Montserrat"/>
                  <a:cs typeface="Montserrat"/>
                  <a:sym typeface="Montserrat"/>
                </a:rPr>
                <a:t> for the output layer</a:t>
              </a:r>
              <a:endParaRPr sz="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lt1"/>
                </a:solidFill>
                <a:latin typeface="Montserrat"/>
                <a:ea typeface="Montserrat"/>
                <a:cs typeface="Montserrat"/>
                <a:sym typeface="Montserrat"/>
              </a:endParaRPr>
            </a:p>
            <a:p>
              <a:pPr indent="-266700" lvl="0" marL="457200" rtl="0" algn="l">
                <a:spcBef>
                  <a:spcPts val="0"/>
                </a:spcBef>
                <a:spcAft>
                  <a:spcPts val="0"/>
                </a:spcAft>
                <a:buClr>
                  <a:schemeClr val="lt1"/>
                </a:buClr>
                <a:buSzPts val="600"/>
                <a:buFont typeface="Montserrat"/>
                <a:buChar char="●"/>
              </a:pPr>
              <a:r>
                <a:rPr lang="en" sz="900">
                  <a:solidFill>
                    <a:schemeClr val="lt1"/>
                  </a:solidFill>
                  <a:latin typeface="Montserrat"/>
                  <a:ea typeface="Montserrat"/>
                  <a:cs typeface="Montserrat"/>
                  <a:sym typeface="Montserrat"/>
                </a:rPr>
                <a:t>Regularized each hidden layers to prevent overfitting. </a:t>
              </a:r>
              <a:endParaRPr sz="1100">
                <a:solidFill>
                  <a:schemeClr val="lt1"/>
                </a:solidFill>
                <a:latin typeface="Montserrat"/>
                <a:ea typeface="Montserrat"/>
                <a:cs typeface="Montserrat"/>
                <a:sym typeface="Montserrat"/>
              </a:endParaRPr>
            </a:p>
          </p:txBody>
        </p:sp>
      </p:grpSp>
      <p:grpSp>
        <p:nvGrpSpPr>
          <p:cNvPr id="287" name="Google Shape;287;p19"/>
          <p:cNvGrpSpPr/>
          <p:nvPr/>
        </p:nvGrpSpPr>
        <p:grpSpPr>
          <a:xfrm>
            <a:off x="4603429" y="1331493"/>
            <a:ext cx="2070858" cy="2987746"/>
            <a:chOff x="190200" y="1165025"/>
            <a:chExt cx="2409375" cy="3550500"/>
          </a:xfrm>
        </p:grpSpPr>
        <p:sp>
          <p:nvSpPr>
            <p:cNvPr id="288" name="Google Shape;288;p19"/>
            <p:cNvSpPr/>
            <p:nvPr/>
          </p:nvSpPr>
          <p:spPr>
            <a:xfrm>
              <a:off x="2092275" y="1402775"/>
              <a:ext cx="507300" cy="380400"/>
            </a:xfrm>
            <a:prstGeom prst="rightArrow">
              <a:avLst>
                <a:gd fmla="val 50000" name="adj1"/>
                <a:gd fmla="val 50000" name="adj2"/>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190200" y="1165025"/>
              <a:ext cx="2226900" cy="3550500"/>
            </a:xfrm>
            <a:prstGeom prst="round2DiagRect">
              <a:avLst>
                <a:gd fmla="val 16667" name="adj1"/>
                <a:gd fmla="val 0" name="adj2"/>
              </a:avLst>
            </a:prstGeom>
            <a:solidFill>
              <a:srgbClr val="3EDAD8"/>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rgbClr val="13538A"/>
                  </a:solidFill>
                  <a:latin typeface="Montserrat"/>
                  <a:ea typeface="Montserrat"/>
                  <a:cs typeface="Montserrat"/>
                  <a:sym typeface="Montserrat"/>
                </a:rPr>
                <a:t>Model Features</a:t>
              </a:r>
              <a:endParaRPr b="1" sz="13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273050" lvl="0" marL="457200" rtl="0" algn="l">
                <a:spcBef>
                  <a:spcPts val="0"/>
                </a:spcBef>
                <a:spcAft>
                  <a:spcPts val="0"/>
                </a:spcAft>
                <a:buClr>
                  <a:srgbClr val="13538A"/>
                </a:buClr>
                <a:buSzPts val="700"/>
                <a:buFont typeface="Montserrat"/>
                <a:buChar char="●"/>
              </a:pPr>
              <a:r>
                <a:rPr b="1" lang="en" sz="900">
                  <a:solidFill>
                    <a:srgbClr val="13538A"/>
                  </a:solidFill>
                  <a:latin typeface="Montserrat"/>
                  <a:ea typeface="Montserrat"/>
                  <a:cs typeface="Montserrat"/>
                  <a:sym typeface="Montserrat"/>
                </a:rPr>
                <a:t>Sparse Categorical Cross entropy</a:t>
              </a:r>
              <a:r>
                <a:rPr lang="en" sz="900">
                  <a:solidFill>
                    <a:srgbClr val="13538A"/>
                  </a:solidFill>
                  <a:latin typeface="Montserrat"/>
                  <a:ea typeface="Montserrat"/>
                  <a:cs typeface="Montserrat"/>
                  <a:sym typeface="Montserrat"/>
                </a:rPr>
                <a:t> loss function </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13538A"/>
                </a:solidFill>
                <a:latin typeface="Montserrat"/>
                <a:ea typeface="Montserrat"/>
                <a:cs typeface="Montserrat"/>
                <a:sym typeface="Montserrat"/>
              </a:endParaRPr>
            </a:p>
            <a:p>
              <a:pPr indent="-273050" lvl="0" marL="457200" rtl="0" algn="l">
                <a:spcBef>
                  <a:spcPts val="0"/>
                </a:spcBef>
                <a:spcAft>
                  <a:spcPts val="0"/>
                </a:spcAft>
                <a:buClr>
                  <a:srgbClr val="13538A"/>
                </a:buClr>
                <a:buSzPts val="700"/>
                <a:buFont typeface="Montserrat"/>
                <a:buChar char="●"/>
              </a:pPr>
              <a:r>
                <a:rPr b="1" lang="en" sz="900">
                  <a:solidFill>
                    <a:srgbClr val="13538A"/>
                  </a:solidFill>
                  <a:latin typeface="Montserrat"/>
                  <a:ea typeface="Montserrat"/>
                  <a:cs typeface="Montserrat"/>
                  <a:sym typeface="Montserrat"/>
                </a:rPr>
                <a:t>RMSprop</a:t>
              </a:r>
              <a:r>
                <a:rPr lang="en" sz="900">
                  <a:solidFill>
                    <a:srgbClr val="13538A"/>
                  </a:solidFill>
                  <a:latin typeface="Montserrat"/>
                  <a:ea typeface="Montserrat"/>
                  <a:cs typeface="Montserrat"/>
                  <a:sym typeface="Montserrat"/>
                </a:rPr>
                <a:t> optimizer</a:t>
              </a:r>
              <a:endParaRPr sz="700">
                <a:solidFill>
                  <a:srgbClr val="13538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3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grpSp>
        <p:nvGrpSpPr>
          <p:cNvPr id="290" name="Google Shape;290;p19"/>
          <p:cNvGrpSpPr/>
          <p:nvPr/>
        </p:nvGrpSpPr>
        <p:grpSpPr>
          <a:xfrm>
            <a:off x="6737159" y="1331493"/>
            <a:ext cx="2070858" cy="2987746"/>
            <a:chOff x="190200" y="1165025"/>
            <a:chExt cx="2409375" cy="3550500"/>
          </a:xfrm>
        </p:grpSpPr>
        <p:sp>
          <p:nvSpPr>
            <p:cNvPr id="291" name="Google Shape;291;p19"/>
            <p:cNvSpPr/>
            <p:nvPr/>
          </p:nvSpPr>
          <p:spPr>
            <a:xfrm>
              <a:off x="2092275" y="1402775"/>
              <a:ext cx="507300" cy="380400"/>
            </a:xfrm>
            <a:prstGeom prst="rightArrow">
              <a:avLst>
                <a:gd fmla="val 50000" name="adj1"/>
                <a:gd fmla="val 50000" name="adj2"/>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190200" y="1165025"/>
              <a:ext cx="2226900" cy="3550500"/>
            </a:xfrm>
            <a:prstGeom prst="round2DiagRect">
              <a:avLst>
                <a:gd fmla="val 16667" name="adj1"/>
                <a:gd fmla="val 0" name="adj2"/>
              </a:avLst>
            </a:prstGeom>
            <a:solidFill>
              <a:srgbClr val="86EA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13538A"/>
                  </a:solidFill>
                  <a:latin typeface="Montserrat"/>
                  <a:ea typeface="Montserrat"/>
                  <a:cs typeface="Montserrat"/>
                  <a:sym typeface="Montserrat"/>
                </a:rPr>
                <a:t>Hyperparameter Tuning</a:t>
              </a:r>
              <a:endParaRPr b="1" sz="11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Epochs</a:t>
              </a:r>
              <a:r>
                <a:rPr lang="en" sz="900">
                  <a:solidFill>
                    <a:srgbClr val="13538A"/>
                  </a:solidFill>
                  <a:latin typeface="Montserrat"/>
                  <a:ea typeface="Montserrat"/>
                  <a:cs typeface="Montserrat"/>
                  <a:sym typeface="Montserrat"/>
                </a:rPr>
                <a:t>:</a:t>
              </a:r>
              <a:r>
                <a:rPr b="1" lang="en" sz="900">
                  <a:solidFill>
                    <a:srgbClr val="13538A"/>
                  </a:solidFill>
                  <a:latin typeface="Montserrat"/>
                  <a:ea typeface="Montserrat"/>
                  <a:cs typeface="Montserrat"/>
                  <a:sym typeface="Montserrat"/>
                </a:rPr>
                <a:t> </a:t>
              </a:r>
              <a:r>
                <a:rPr lang="en" sz="900">
                  <a:solidFill>
                    <a:srgbClr val="13538A"/>
                  </a:solidFill>
                  <a:latin typeface="Montserrat"/>
                  <a:ea typeface="Montserrat"/>
                  <a:cs typeface="Montserrat"/>
                  <a:sym typeface="Montserrat"/>
                </a:rPr>
                <a:t> 60</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sz="900">
                <a:solidFill>
                  <a:srgbClr val="13538A"/>
                </a:solidFill>
                <a:latin typeface="Montserrat"/>
                <a:ea typeface="Montserrat"/>
                <a:cs typeface="Montserrat"/>
                <a:sym typeface="Montserrat"/>
              </a:endParaRPr>
            </a:p>
            <a:p>
              <a:pPr indent="-285750" lvl="0" marL="457200" rtl="0" algn="l">
                <a:spcBef>
                  <a:spcPts val="0"/>
                </a:spcBef>
                <a:spcAft>
                  <a:spcPts val="0"/>
                </a:spcAft>
                <a:buClr>
                  <a:srgbClr val="13538A"/>
                </a:buClr>
                <a:buSzPts val="900"/>
                <a:buFont typeface="Montserrat"/>
                <a:buChar char="●"/>
              </a:pPr>
              <a:r>
                <a:rPr b="1" lang="en" sz="900">
                  <a:solidFill>
                    <a:srgbClr val="13538A"/>
                  </a:solidFill>
                  <a:latin typeface="Montserrat"/>
                  <a:ea typeface="Montserrat"/>
                  <a:cs typeface="Montserrat"/>
                  <a:sym typeface="Montserrat"/>
                </a:rPr>
                <a:t>Batch size</a:t>
              </a:r>
              <a:r>
                <a:rPr lang="en" sz="900">
                  <a:solidFill>
                    <a:srgbClr val="13538A"/>
                  </a:solidFill>
                  <a:latin typeface="Montserrat"/>
                  <a:ea typeface="Montserrat"/>
                  <a:cs typeface="Montserrat"/>
                  <a:sym typeface="Montserrat"/>
                </a:rPr>
                <a:t>: tried batch sizes of 16, 32, and 64</a:t>
              </a:r>
              <a:endParaRPr sz="9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lt1"/>
                </a:solidFill>
                <a:latin typeface="Montserrat"/>
                <a:ea typeface="Montserrat"/>
                <a:cs typeface="Montserrat"/>
                <a:sym typeface="Montserra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a:t>
            </a:r>
            <a:endParaRPr/>
          </a:p>
        </p:txBody>
      </p:sp>
      <p:sp>
        <p:nvSpPr>
          <p:cNvPr id="298" name="Google Shape;298;p20"/>
          <p:cNvSpPr/>
          <p:nvPr/>
        </p:nvSpPr>
        <p:spPr>
          <a:xfrm>
            <a:off x="2964738" y="1037225"/>
            <a:ext cx="3104400" cy="550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Model accuracy</a:t>
            </a:r>
            <a:endParaRPr>
              <a:solidFill>
                <a:schemeClr val="lt1"/>
              </a:solidFill>
              <a:latin typeface="Montserrat"/>
              <a:ea typeface="Montserrat"/>
              <a:cs typeface="Montserrat"/>
              <a:sym typeface="Montserrat"/>
            </a:endParaRPr>
          </a:p>
        </p:txBody>
      </p:sp>
      <p:pic>
        <p:nvPicPr>
          <p:cNvPr id="299" name="Google Shape;299;p20"/>
          <p:cNvPicPr preferRelativeResize="0"/>
          <p:nvPr/>
        </p:nvPicPr>
        <p:blipFill>
          <a:blip r:embed="rId3">
            <a:alphaModFix/>
          </a:blip>
          <a:stretch>
            <a:fillRect/>
          </a:stretch>
        </p:blipFill>
        <p:spPr>
          <a:xfrm>
            <a:off x="342875" y="1701875"/>
            <a:ext cx="4183900" cy="2872375"/>
          </a:xfrm>
          <a:prstGeom prst="rect">
            <a:avLst/>
          </a:prstGeom>
          <a:noFill/>
          <a:ln>
            <a:noFill/>
          </a:ln>
        </p:spPr>
      </p:pic>
      <p:pic>
        <p:nvPicPr>
          <p:cNvPr id="300" name="Google Shape;300;p20"/>
          <p:cNvPicPr preferRelativeResize="0"/>
          <p:nvPr/>
        </p:nvPicPr>
        <p:blipFill>
          <a:blip r:embed="rId4">
            <a:alphaModFix/>
          </a:blip>
          <a:stretch>
            <a:fillRect/>
          </a:stretch>
        </p:blipFill>
        <p:spPr>
          <a:xfrm>
            <a:off x="4955355" y="1701875"/>
            <a:ext cx="3934520" cy="2819063"/>
          </a:xfrm>
          <a:prstGeom prst="rect">
            <a:avLst/>
          </a:prstGeom>
          <a:noFill/>
          <a:ln>
            <a:noFill/>
          </a:ln>
        </p:spPr>
      </p:pic>
      <p:sp>
        <p:nvSpPr>
          <p:cNvPr id="301" name="Google Shape;301;p20"/>
          <p:cNvSpPr/>
          <p:nvPr/>
        </p:nvSpPr>
        <p:spPr>
          <a:xfrm>
            <a:off x="6322899" y="1123337"/>
            <a:ext cx="2621100" cy="3780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training set - 83%</a:t>
            </a:r>
            <a:endParaRPr sz="900">
              <a:solidFill>
                <a:srgbClr val="13538A"/>
              </a:solidFill>
              <a:latin typeface="Montserrat"/>
              <a:ea typeface="Montserrat"/>
              <a:cs typeface="Montserrat"/>
              <a:sym typeface="Montserrat"/>
            </a:endParaRPr>
          </a:p>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validation set - 83.3%</a:t>
            </a:r>
            <a:endParaRPr sz="900">
              <a:solidFill>
                <a:srgbClr val="13538A"/>
              </a:solidFill>
              <a:latin typeface="Montserrat"/>
              <a:ea typeface="Montserrat"/>
              <a:cs typeface="Montserrat"/>
              <a:sym typeface="Montserrat"/>
            </a:endParaRPr>
          </a:p>
          <a:p>
            <a:pPr indent="0" lvl="0" marL="0" rtl="0" algn="ctr">
              <a:spcBef>
                <a:spcPts val="0"/>
              </a:spcBef>
              <a:spcAft>
                <a:spcPts val="0"/>
              </a:spcAft>
              <a:buNone/>
            </a:pPr>
            <a:r>
              <a:rPr lang="en" sz="900">
                <a:solidFill>
                  <a:srgbClr val="13538A"/>
                </a:solidFill>
                <a:latin typeface="Montserrat"/>
                <a:ea typeface="Montserrat"/>
                <a:cs typeface="Montserrat"/>
                <a:sym typeface="Montserrat"/>
              </a:rPr>
              <a:t>Accuracy on the test set - 79%</a:t>
            </a:r>
            <a:endParaRPr sz="900">
              <a:solidFill>
                <a:srgbClr val="13538A"/>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 Challenges</a:t>
            </a:r>
            <a:r>
              <a:rPr lang="en"/>
              <a:t> and Next Steps</a:t>
            </a:r>
            <a:endParaRPr/>
          </a:p>
          <a:p>
            <a:pPr indent="0" lvl="0" marL="0" rtl="0" algn="l">
              <a:spcBef>
                <a:spcPts val="0"/>
              </a:spcBef>
              <a:spcAft>
                <a:spcPts val="0"/>
              </a:spcAft>
              <a:buNone/>
            </a:pPr>
            <a:r>
              <a:t/>
            </a:r>
            <a:endParaRPr/>
          </a:p>
        </p:txBody>
      </p:sp>
      <p:sp>
        <p:nvSpPr>
          <p:cNvPr id="307" name="Google Shape;307;p21"/>
          <p:cNvSpPr/>
          <p:nvPr/>
        </p:nvSpPr>
        <p:spPr>
          <a:xfrm>
            <a:off x="3319349" y="957300"/>
            <a:ext cx="2505300" cy="5259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Challenges</a:t>
            </a:r>
            <a:endParaRPr b="1">
              <a:solidFill>
                <a:schemeClr val="lt1"/>
              </a:solidFill>
              <a:latin typeface="Montserrat"/>
              <a:ea typeface="Montserrat"/>
              <a:cs typeface="Montserrat"/>
              <a:sym typeface="Montserrat"/>
            </a:endParaRPr>
          </a:p>
        </p:txBody>
      </p:sp>
      <p:sp>
        <p:nvSpPr>
          <p:cNvPr id="308" name="Google Shape;308;p21"/>
          <p:cNvSpPr/>
          <p:nvPr/>
        </p:nvSpPr>
        <p:spPr>
          <a:xfrm>
            <a:off x="3319349" y="1600039"/>
            <a:ext cx="2505300" cy="525900"/>
          </a:xfrm>
          <a:prstGeom prst="round2DiagRect">
            <a:avLst>
              <a:gd fmla="val 16667" name="adj1"/>
              <a:gd fmla="val 0" name="adj2"/>
            </a:avLst>
          </a:prstGeom>
          <a:noFill/>
          <a:ln cap="flat" cmpd="sng" w="3810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Tabular Data Input</a:t>
            </a:r>
            <a:endParaRPr>
              <a:solidFill>
                <a:srgbClr val="13538A"/>
              </a:solidFill>
              <a:latin typeface="Montserrat"/>
              <a:ea typeface="Montserrat"/>
              <a:cs typeface="Montserrat"/>
              <a:sym typeface="Montserrat"/>
            </a:endParaRPr>
          </a:p>
        </p:txBody>
      </p:sp>
      <p:sp>
        <p:nvSpPr>
          <p:cNvPr id="309" name="Google Shape;309;p21"/>
          <p:cNvSpPr/>
          <p:nvPr/>
        </p:nvSpPr>
        <p:spPr>
          <a:xfrm>
            <a:off x="3319349" y="2286034"/>
            <a:ext cx="2505300" cy="525900"/>
          </a:xfrm>
          <a:prstGeom prst="round2DiagRect">
            <a:avLst>
              <a:gd fmla="val 16667" name="adj1"/>
              <a:gd fmla="val 0" name="adj2"/>
            </a:avLst>
          </a:prstGeom>
          <a:noFill/>
          <a:ln cap="flat" cmpd="sng" w="3810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Hard to Interpret</a:t>
            </a:r>
            <a:endParaRPr>
              <a:solidFill>
                <a:srgbClr val="13538A"/>
              </a:solidFill>
              <a:latin typeface="Montserrat"/>
              <a:ea typeface="Montserrat"/>
              <a:cs typeface="Montserrat"/>
              <a:sym typeface="Montserrat"/>
            </a:endParaRPr>
          </a:p>
        </p:txBody>
      </p:sp>
      <p:sp>
        <p:nvSpPr>
          <p:cNvPr id="310" name="Google Shape;310;p21"/>
          <p:cNvSpPr/>
          <p:nvPr/>
        </p:nvSpPr>
        <p:spPr>
          <a:xfrm>
            <a:off x="3319349" y="3598815"/>
            <a:ext cx="2505300" cy="525900"/>
          </a:xfrm>
          <a:prstGeom prst="round2DiagRect">
            <a:avLst>
              <a:gd fmla="val 16667" name="adj1"/>
              <a:gd fmla="val 0" name="adj2"/>
            </a:avLst>
          </a:prstGeom>
          <a:noFill/>
          <a:ln cap="flat" cmpd="sng" w="3810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Try Different Hyperparameters</a:t>
            </a:r>
            <a:endParaRPr>
              <a:solidFill>
                <a:srgbClr val="13538A"/>
              </a:solidFill>
              <a:latin typeface="Montserrat"/>
              <a:ea typeface="Montserrat"/>
              <a:cs typeface="Montserrat"/>
              <a:sym typeface="Montserrat"/>
            </a:endParaRPr>
          </a:p>
        </p:txBody>
      </p:sp>
      <p:sp>
        <p:nvSpPr>
          <p:cNvPr id="311" name="Google Shape;311;p21"/>
          <p:cNvSpPr/>
          <p:nvPr/>
        </p:nvSpPr>
        <p:spPr>
          <a:xfrm>
            <a:off x="3319349" y="2972028"/>
            <a:ext cx="2505300" cy="5259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Next Steps</a:t>
            </a:r>
            <a:endParaRPr b="1">
              <a:solidFill>
                <a:schemeClr val="lt1"/>
              </a:solidFill>
              <a:latin typeface="Montserrat"/>
              <a:ea typeface="Montserrat"/>
              <a:cs typeface="Montserrat"/>
              <a:sym typeface="Montserrat"/>
            </a:endParaRPr>
          </a:p>
        </p:txBody>
      </p:sp>
      <p:sp>
        <p:nvSpPr>
          <p:cNvPr id="312" name="Google Shape;312;p21"/>
          <p:cNvSpPr/>
          <p:nvPr/>
        </p:nvSpPr>
        <p:spPr>
          <a:xfrm>
            <a:off x="3319349" y="4225626"/>
            <a:ext cx="2505300" cy="525900"/>
          </a:xfrm>
          <a:prstGeom prst="round2DiagRect">
            <a:avLst>
              <a:gd fmla="val 16667" name="adj1"/>
              <a:gd fmla="val 0" name="adj2"/>
            </a:avLst>
          </a:prstGeom>
          <a:noFill/>
          <a:ln cap="flat" cmpd="sng" w="3810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ADAM optimizer</a:t>
            </a:r>
            <a:endParaRPr>
              <a:solidFill>
                <a:srgbClr val="13538A"/>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Pre-processing and data cleaning</a:t>
            </a:r>
            <a:endParaRPr/>
          </a:p>
        </p:txBody>
      </p:sp>
      <p:sp>
        <p:nvSpPr>
          <p:cNvPr id="318" name="Google Shape;318;p22"/>
          <p:cNvSpPr/>
          <p:nvPr/>
        </p:nvSpPr>
        <p:spPr>
          <a:xfrm>
            <a:off x="2716375" y="1102675"/>
            <a:ext cx="3302100" cy="3443100"/>
          </a:xfrm>
          <a:prstGeom prst="roundRect">
            <a:avLst>
              <a:gd fmla="val 16667" name="adj"/>
            </a:avLst>
          </a:prstGeom>
          <a:solidFill>
            <a:srgbClr val="F3F3F3">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3054950" y="1255575"/>
            <a:ext cx="26460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Data cleaning</a:t>
            </a:r>
            <a:endParaRPr>
              <a:solidFill>
                <a:schemeClr val="lt1"/>
              </a:solidFill>
              <a:latin typeface="Montserrat"/>
              <a:ea typeface="Montserrat"/>
              <a:cs typeface="Montserrat"/>
              <a:sym typeface="Montserrat"/>
            </a:endParaRPr>
          </a:p>
        </p:txBody>
      </p:sp>
      <p:sp>
        <p:nvSpPr>
          <p:cNvPr id="320" name="Google Shape;320;p22"/>
          <p:cNvSpPr/>
          <p:nvPr/>
        </p:nvSpPr>
        <p:spPr>
          <a:xfrm>
            <a:off x="3083334" y="1863401"/>
            <a:ext cx="366900" cy="366900"/>
          </a:xfrm>
          <a:prstGeom prst="ellipse">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3083334" y="2419864"/>
            <a:ext cx="366900" cy="366900"/>
          </a:xfrm>
          <a:prstGeom prst="ellipse">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3083334" y="2976326"/>
            <a:ext cx="366900" cy="366900"/>
          </a:xfrm>
          <a:prstGeom prst="ellipse">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22"/>
          <p:cNvCxnSpPr>
            <a:stCxn id="320" idx="4"/>
            <a:endCxn id="321" idx="0"/>
          </p:cNvCxnSpPr>
          <p:nvPr/>
        </p:nvCxnSpPr>
        <p:spPr>
          <a:xfrm>
            <a:off x="3266784" y="2230301"/>
            <a:ext cx="0" cy="189600"/>
          </a:xfrm>
          <a:prstGeom prst="straightConnector1">
            <a:avLst/>
          </a:prstGeom>
          <a:noFill/>
          <a:ln cap="flat" cmpd="sng" w="38100">
            <a:solidFill>
              <a:srgbClr val="13538A"/>
            </a:solidFill>
            <a:prstDash val="solid"/>
            <a:round/>
            <a:headEnd len="med" w="med" type="none"/>
            <a:tailEnd len="med" w="med" type="none"/>
          </a:ln>
        </p:spPr>
      </p:cxnSp>
      <p:cxnSp>
        <p:nvCxnSpPr>
          <p:cNvPr id="324" name="Google Shape;324;p22"/>
          <p:cNvCxnSpPr/>
          <p:nvPr/>
        </p:nvCxnSpPr>
        <p:spPr>
          <a:xfrm>
            <a:off x="3266732" y="2786659"/>
            <a:ext cx="0" cy="189600"/>
          </a:xfrm>
          <a:prstGeom prst="straightConnector1">
            <a:avLst/>
          </a:prstGeom>
          <a:noFill/>
          <a:ln cap="flat" cmpd="sng" w="38100">
            <a:solidFill>
              <a:srgbClr val="2C92D5"/>
            </a:solidFill>
            <a:prstDash val="solid"/>
            <a:round/>
            <a:headEnd len="med" w="med" type="none"/>
            <a:tailEnd len="med" w="med" type="none"/>
          </a:ln>
        </p:spPr>
      </p:cxnSp>
      <p:sp>
        <p:nvSpPr>
          <p:cNvPr id="325" name="Google Shape;325;p22"/>
          <p:cNvSpPr/>
          <p:nvPr/>
        </p:nvSpPr>
        <p:spPr>
          <a:xfrm>
            <a:off x="3083334" y="3532789"/>
            <a:ext cx="366900" cy="366900"/>
          </a:xfrm>
          <a:prstGeom prst="ellipse">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3083334" y="4089251"/>
            <a:ext cx="366900" cy="366900"/>
          </a:xfrm>
          <a:prstGeom prst="ellipse">
            <a:avLst/>
          </a:prstGeom>
          <a:solidFill>
            <a:srgbClr val="86EAE9">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2"/>
          <p:cNvCxnSpPr/>
          <p:nvPr/>
        </p:nvCxnSpPr>
        <p:spPr>
          <a:xfrm>
            <a:off x="3266732" y="3343162"/>
            <a:ext cx="0" cy="189600"/>
          </a:xfrm>
          <a:prstGeom prst="straightConnector1">
            <a:avLst/>
          </a:prstGeom>
          <a:noFill/>
          <a:ln cap="flat" cmpd="sng" w="38100">
            <a:solidFill>
              <a:srgbClr val="3EDAD8"/>
            </a:solidFill>
            <a:prstDash val="solid"/>
            <a:round/>
            <a:headEnd len="med" w="med" type="none"/>
            <a:tailEnd len="med" w="med" type="none"/>
          </a:ln>
        </p:spPr>
      </p:cxnSp>
      <p:cxnSp>
        <p:nvCxnSpPr>
          <p:cNvPr id="328" name="Google Shape;328;p22"/>
          <p:cNvCxnSpPr/>
          <p:nvPr/>
        </p:nvCxnSpPr>
        <p:spPr>
          <a:xfrm>
            <a:off x="3266732" y="3899584"/>
            <a:ext cx="0" cy="189600"/>
          </a:xfrm>
          <a:prstGeom prst="straightConnector1">
            <a:avLst/>
          </a:prstGeom>
          <a:noFill/>
          <a:ln cap="flat" cmpd="sng" w="38100">
            <a:solidFill>
              <a:srgbClr val="86EAE9"/>
            </a:solidFill>
            <a:prstDash val="solid"/>
            <a:round/>
            <a:headEnd len="med" w="med" type="none"/>
            <a:tailEnd len="med" w="med" type="none"/>
          </a:ln>
        </p:spPr>
      </p:cxnSp>
      <p:sp>
        <p:nvSpPr>
          <p:cNvPr id="329" name="Google Shape;329;p22"/>
          <p:cNvSpPr txBox="1"/>
          <p:nvPr/>
        </p:nvSpPr>
        <p:spPr>
          <a:xfrm>
            <a:off x="3591250" y="1863400"/>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13538A"/>
                </a:solidFill>
                <a:latin typeface="Montserrat"/>
                <a:ea typeface="Montserrat"/>
                <a:cs typeface="Montserrat"/>
                <a:sym typeface="Montserrat"/>
              </a:rPr>
              <a:t>Data input</a:t>
            </a:r>
            <a:endParaRPr b="1">
              <a:solidFill>
                <a:srgbClr val="13538A"/>
              </a:solidFill>
              <a:latin typeface="Montserrat"/>
              <a:ea typeface="Montserrat"/>
              <a:cs typeface="Montserrat"/>
              <a:sym typeface="Montserrat"/>
            </a:endParaRPr>
          </a:p>
        </p:txBody>
      </p:sp>
      <p:sp>
        <p:nvSpPr>
          <p:cNvPr id="330" name="Google Shape;330;p22"/>
          <p:cNvSpPr txBox="1"/>
          <p:nvPr/>
        </p:nvSpPr>
        <p:spPr>
          <a:xfrm>
            <a:off x="3591250" y="242307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C92D5"/>
                </a:solidFill>
                <a:latin typeface="Montserrat"/>
                <a:ea typeface="Montserrat"/>
                <a:cs typeface="Montserrat"/>
                <a:sym typeface="Montserrat"/>
              </a:rPr>
              <a:t>Preprocessing</a:t>
            </a:r>
            <a:endParaRPr b="1">
              <a:solidFill>
                <a:srgbClr val="2C92D5"/>
              </a:solidFill>
              <a:latin typeface="Montserrat"/>
              <a:ea typeface="Montserrat"/>
              <a:cs typeface="Montserrat"/>
              <a:sym typeface="Montserrat"/>
            </a:endParaRPr>
          </a:p>
        </p:txBody>
      </p:sp>
      <p:sp>
        <p:nvSpPr>
          <p:cNvPr id="331" name="Google Shape;331;p22"/>
          <p:cNvSpPr txBox="1"/>
          <p:nvPr/>
        </p:nvSpPr>
        <p:spPr>
          <a:xfrm>
            <a:off x="3591250" y="298272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EDAD8"/>
                </a:solidFill>
                <a:latin typeface="Montserrat"/>
                <a:ea typeface="Montserrat"/>
                <a:cs typeface="Montserrat"/>
                <a:sym typeface="Montserrat"/>
              </a:rPr>
              <a:t>Feature extraction</a:t>
            </a:r>
            <a:endParaRPr b="1">
              <a:solidFill>
                <a:srgbClr val="3EDAD8"/>
              </a:solidFill>
              <a:latin typeface="Montserrat"/>
              <a:ea typeface="Montserrat"/>
              <a:cs typeface="Montserrat"/>
              <a:sym typeface="Montserrat"/>
            </a:endParaRPr>
          </a:p>
        </p:txBody>
      </p:sp>
      <p:sp>
        <p:nvSpPr>
          <p:cNvPr id="332" name="Google Shape;332;p22"/>
          <p:cNvSpPr txBox="1"/>
          <p:nvPr/>
        </p:nvSpPr>
        <p:spPr>
          <a:xfrm>
            <a:off x="3591250" y="349997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86EAE9"/>
                </a:solidFill>
                <a:latin typeface="Montserrat"/>
                <a:ea typeface="Montserrat"/>
                <a:cs typeface="Montserrat"/>
                <a:sym typeface="Montserrat"/>
              </a:rPr>
              <a:t>Training the classifier</a:t>
            </a:r>
            <a:endParaRPr b="1">
              <a:solidFill>
                <a:srgbClr val="86EAE9"/>
              </a:solidFill>
              <a:latin typeface="Montserrat"/>
              <a:ea typeface="Montserrat"/>
              <a:cs typeface="Montserrat"/>
              <a:sym typeface="Montserrat"/>
            </a:endParaRPr>
          </a:p>
        </p:txBody>
      </p:sp>
      <p:sp>
        <p:nvSpPr>
          <p:cNvPr id="333" name="Google Shape;333;p22"/>
          <p:cNvSpPr txBox="1"/>
          <p:nvPr/>
        </p:nvSpPr>
        <p:spPr>
          <a:xfrm>
            <a:off x="3591250" y="401722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86EAE9"/>
                </a:solidFill>
                <a:latin typeface="Montserrat"/>
                <a:ea typeface="Montserrat"/>
                <a:cs typeface="Montserrat"/>
                <a:sym typeface="Montserrat"/>
              </a:rPr>
              <a:t>Predict personality traits</a:t>
            </a:r>
            <a:endParaRPr b="1">
              <a:solidFill>
                <a:srgbClr val="86EAE9"/>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and data cleaning</a:t>
            </a:r>
            <a:endParaRPr/>
          </a:p>
        </p:txBody>
      </p:sp>
      <p:sp>
        <p:nvSpPr>
          <p:cNvPr id="339" name="Google Shape;339;p23"/>
          <p:cNvSpPr/>
          <p:nvPr/>
        </p:nvSpPr>
        <p:spPr>
          <a:xfrm>
            <a:off x="1362750" y="836475"/>
            <a:ext cx="6308400" cy="2835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The handwriting images we obtained contains unwanted noise, printed texts and lines</a:t>
            </a:r>
            <a:endParaRPr sz="1000">
              <a:solidFill>
                <a:schemeClr val="lt1"/>
              </a:solidFill>
              <a:latin typeface="Montserrat"/>
              <a:ea typeface="Montserrat"/>
              <a:cs typeface="Montserrat"/>
              <a:sym typeface="Montserrat"/>
            </a:endParaRPr>
          </a:p>
        </p:txBody>
      </p:sp>
      <p:sp>
        <p:nvSpPr>
          <p:cNvPr id="340" name="Google Shape;340;p23"/>
          <p:cNvSpPr/>
          <p:nvPr/>
        </p:nvSpPr>
        <p:spPr>
          <a:xfrm>
            <a:off x="1362750" y="1198320"/>
            <a:ext cx="6308400" cy="2835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The aim of pre-processing is to make the image data suitable for feature extraction</a:t>
            </a:r>
            <a:endParaRPr sz="1000">
              <a:solidFill>
                <a:schemeClr val="lt1"/>
              </a:solidFill>
              <a:latin typeface="Montserrat"/>
              <a:ea typeface="Montserrat"/>
              <a:cs typeface="Montserrat"/>
              <a:sym typeface="Montserrat"/>
            </a:endParaRPr>
          </a:p>
        </p:txBody>
      </p:sp>
      <p:sp>
        <p:nvSpPr>
          <p:cNvPr id="341" name="Google Shape;341;p23"/>
          <p:cNvSpPr/>
          <p:nvPr/>
        </p:nvSpPr>
        <p:spPr>
          <a:xfrm>
            <a:off x="484525" y="1571675"/>
            <a:ext cx="609900" cy="2217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No.</a:t>
            </a:r>
            <a:endParaRPr b="1" sz="1000">
              <a:solidFill>
                <a:schemeClr val="lt1"/>
              </a:solidFill>
            </a:endParaRPr>
          </a:p>
        </p:txBody>
      </p:sp>
      <p:sp>
        <p:nvSpPr>
          <p:cNvPr id="342" name="Google Shape;342;p23"/>
          <p:cNvSpPr/>
          <p:nvPr/>
        </p:nvSpPr>
        <p:spPr>
          <a:xfrm>
            <a:off x="1213453" y="1571675"/>
            <a:ext cx="2888100" cy="2217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Pre-processing stages</a:t>
            </a:r>
            <a:endParaRPr b="1" sz="1000">
              <a:solidFill>
                <a:schemeClr val="lt1"/>
              </a:solidFill>
            </a:endParaRPr>
          </a:p>
        </p:txBody>
      </p:sp>
      <p:sp>
        <p:nvSpPr>
          <p:cNvPr id="343" name="Google Shape;343;p23"/>
          <p:cNvSpPr/>
          <p:nvPr/>
        </p:nvSpPr>
        <p:spPr>
          <a:xfrm>
            <a:off x="4225400" y="1571675"/>
            <a:ext cx="4315800" cy="2217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Pre-processing steps</a:t>
            </a:r>
            <a:endParaRPr b="1" sz="1000">
              <a:solidFill>
                <a:schemeClr val="lt1"/>
              </a:solidFill>
            </a:endParaRPr>
          </a:p>
        </p:txBody>
      </p:sp>
      <p:sp>
        <p:nvSpPr>
          <p:cNvPr id="344" name="Google Shape;344;p23"/>
          <p:cNvSpPr/>
          <p:nvPr/>
        </p:nvSpPr>
        <p:spPr>
          <a:xfrm>
            <a:off x="625267" y="1907919"/>
            <a:ext cx="328500" cy="321000"/>
          </a:xfrm>
          <a:prstGeom prst="ellipse">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ontserrat"/>
                <a:ea typeface="Montserrat"/>
                <a:cs typeface="Montserrat"/>
                <a:sym typeface="Montserrat"/>
              </a:rPr>
              <a:t>1</a:t>
            </a:r>
            <a:endParaRPr b="1" sz="900">
              <a:solidFill>
                <a:schemeClr val="lt1"/>
              </a:solidFill>
              <a:latin typeface="Montserrat"/>
              <a:ea typeface="Montserrat"/>
              <a:cs typeface="Montserrat"/>
              <a:sym typeface="Montserrat"/>
            </a:endParaRPr>
          </a:p>
        </p:txBody>
      </p:sp>
      <p:sp>
        <p:nvSpPr>
          <p:cNvPr id="345" name="Google Shape;345;p23"/>
          <p:cNvSpPr/>
          <p:nvPr/>
        </p:nvSpPr>
        <p:spPr>
          <a:xfrm>
            <a:off x="1213465" y="1883235"/>
            <a:ext cx="2888100" cy="435600"/>
          </a:xfrm>
          <a:prstGeom prst="round2DiagRect">
            <a:avLst>
              <a:gd fmla="val 16667" name="adj1"/>
              <a:gd fmla="val 0" name="adj2"/>
            </a:avLst>
          </a:prstGeom>
          <a:noFill/>
          <a:ln cap="flat" cmpd="sng" w="3810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3538A"/>
                </a:solidFill>
                <a:latin typeface="Montserrat"/>
                <a:ea typeface="Montserrat"/>
                <a:cs typeface="Montserrat"/>
                <a:sym typeface="Montserrat"/>
              </a:rPr>
              <a:t>Image resolution and cropping</a:t>
            </a:r>
            <a:endParaRPr b="1" sz="1000">
              <a:solidFill>
                <a:srgbClr val="13538A"/>
              </a:solidFill>
              <a:latin typeface="Montserrat"/>
              <a:ea typeface="Montserrat"/>
              <a:cs typeface="Montserrat"/>
              <a:sym typeface="Montserrat"/>
            </a:endParaRPr>
          </a:p>
        </p:txBody>
      </p:sp>
      <p:sp>
        <p:nvSpPr>
          <p:cNvPr id="346" name="Google Shape;346;p23"/>
          <p:cNvSpPr/>
          <p:nvPr/>
        </p:nvSpPr>
        <p:spPr>
          <a:xfrm>
            <a:off x="4233574" y="1850650"/>
            <a:ext cx="4315800" cy="435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Crop left and right margins</a:t>
            </a:r>
            <a:endParaRPr sz="900">
              <a:solidFill>
                <a:schemeClr val="lt1"/>
              </a:solidFill>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Resize the images with 850 pixels width</a:t>
            </a:r>
            <a:endParaRPr sz="900">
              <a:solidFill>
                <a:schemeClr val="lt1"/>
              </a:solidFill>
              <a:latin typeface="Montserrat"/>
              <a:ea typeface="Montserrat"/>
              <a:cs typeface="Montserrat"/>
              <a:sym typeface="Montserrat"/>
            </a:endParaRPr>
          </a:p>
        </p:txBody>
      </p:sp>
      <p:sp>
        <p:nvSpPr>
          <p:cNvPr id="347" name="Google Shape;347;p23"/>
          <p:cNvSpPr/>
          <p:nvPr/>
        </p:nvSpPr>
        <p:spPr>
          <a:xfrm>
            <a:off x="625267" y="2466123"/>
            <a:ext cx="328500" cy="321000"/>
          </a:xfrm>
          <a:prstGeom prst="ellipse">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ontserrat"/>
                <a:ea typeface="Montserrat"/>
                <a:cs typeface="Montserrat"/>
                <a:sym typeface="Montserrat"/>
              </a:rPr>
              <a:t>2</a:t>
            </a:r>
            <a:endParaRPr b="1" sz="900">
              <a:solidFill>
                <a:schemeClr val="lt1"/>
              </a:solidFill>
              <a:latin typeface="Montserrat"/>
              <a:ea typeface="Montserrat"/>
              <a:cs typeface="Montserrat"/>
              <a:sym typeface="Montserrat"/>
            </a:endParaRPr>
          </a:p>
        </p:txBody>
      </p:sp>
      <p:sp>
        <p:nvSpPr>
          <p:cNvPr id="348" name="Google Shape;348;p23"/>
          <p:cNvSpPr/>
          <p:nvPr/>
        </p:nvSpPr>
        <p:spPr>
          <a:xfrm>
            <a:off x="1213465" y="2441440"/>
            <a:ext cx="2888100" cy="435600"/>
          </a:xfrm>
          <a:prstGeom prst="round2DiagRect">
            <a:avLst>
              <a:gd fmla="val 16667" name="adj1"/>
              <a:gd fmla="val 0" name="adj2"/>
            </a:avLst>
          </a:prstGeom>
          <a:noFill/>
          <a:ln cap="flat" cmpd="sng" w="3810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3538A"/>
                </a:solidFill>
                <a:latin typeface="Montserrat"/>
                <a:ea typeface="Montserrat"/>
                <a:cs typeface="Montserrat"/>
                <a:sym typeface="Montserrat"/>
              </a:rPr>
              <a:t>Noise removal</a:t>
            </a:r>
            <a:endParaRPr b="1" sz="1000">
              <a:solidFill>
                <a:srgbClr val="13538A"/>
              </a:solidFill>
              <a:latin typeface="Montserrat"/>
              <a:ea typeface="Montserrat"/>
              <a:cs typeface="Montserrat"/>
              <a:sym typeface="Montserrat"/>
            </a:endParaRPr>
          </a:p>
        </p:txBody>
      </p:sp>
      <p:sp>
        <p:nvSpPr>
          <p:cNvPr id="349" name="Google Shape;349;p23"/>
          <p:cNvSpPr/>
          <p:nvPr/>
        </p:nvSpPr>
        <p:spPr>
          <a:xfrm>
            <a:off x="4233574" y="2408850"/>
            <a:ext cx="4315800" cy="4356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Bilateral filter</a:t>
            </a:r>
            <a:endParaRPr sz="900">
              <a:solidFill>
                <a:schemeClr val="lt1"/>
              </a:solidFill>
              <a:latin typeface="Montserrat"/>
              <a:ea typeface="Montserrat"/>
              <a:cs typeface="Montserrat"/>
              <a:sym typeface="Montserrat"/>
            </a:endParaRPr>
          </a:p>
        </p:txBody>
      </p:sp>
      <p:sp>
        <p:nvSpPr>
          <p:cNvPr id="350" name="Google Shape;350;p23"/>
          <p:cNvSpPr/>
          <p:nvPr/>
        </p:nvSpPr>
        <p:spPr>
          <a:xfrm>
            <a:off x="625267" y="3056918"/>
            <a:ext cx="328500" cy="321000"/>
          </a:xfrm>
          <a:prstGeom prst="ellipse">
            <a:avLst/>
          </a:prstGeom>
          <a:solidFill>
            <a:srgbClr val="2C92D5">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ontserrat"/>
                <a:ea typeface="Montserrat"/>
                <a:cs typeface="Montserrat"/>
                <a:sym typeface="Montserrat"/>
              </a:rPr>
              <a:t>3</a:t>
            </a:r>
            <a:endParaRPr b="1" sz="900">
              <a:solidFill>
                <a:schemeClr val="lt1"/>
              </a:solidFill>
              <a:latin typeface="Montserrat"/>
              <a:ea typeface="Montserrat"/>
              <a:cs typeface="Montserrat"/>
              <a:sym typeface="Montserrat"/>
            </a:endParaRPr>
          </a:p>
        </p:txBody>
      </p:sp>
      <p:sp>
        <p:nvSpPr>
          <p:cNvPr id="351" name="Google Shape;351;p23"/>
          <p:cNvSpPr/>
          <p:nvPr/>
        </p:nvSpPr>
        <p:spPr>
          <a:xfrm>
            <a:off x="1213465" y="3032235"/>
            <a:ext cx="2888100" cy="435600"/>
          </a:xfrm>
          <a:prstGeom prst="round2DiagRect">
            <a:avLst>
              <a:gd fmla="val 16667" name="adj1"/>
              <a:gd fmla="val 0" name="adj2"/>
            </a:avLst>
          </a:prstGeom>
          <a:noFill/>
          <a:ln cap="flat" cmpd="sng" w="38100">
            <a:solidFill>
              <a:srgbClr val="8FC2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3538A"/>
                </a:solidFill>
                <a:latin typeface="Montserrat"/>
                <a:ea typeface="Montserrat"/>
                <a:cs typeface="Montserrat"/>
                <a:sym typeface="Montserrat"/>
              </a:rPr>
              <a:t>Grayscale and binarization</a:t>
            </a:r>
            <a:endParaRPr b="1" sz="1000">
              <a:solidFill>
                <a:srgbClr val="13538A"/>
              </a:solidFill>
              <a:latin typeface="Montserrat"/>
              <a:ea typeface="Montserrat"/>
              <a:cs typeface="Montserrat"/>
              <a:sym typeface="Montserrat"/>
            </a:endParaRPr>
          </a:p>
        </p:txBody>
      </p:sp>
      <p:sp>
        <p:nvSpPr>
          <p:cNvPr id="352" name="Google Shape;352;p23"/>
          <p:cNvSpPr/>
          <p:nvPr/>
        </p:nvSpPr>
        <p:spPr>
          <a:xfrm>
            <a:off x="4233574" y="2999650"/>
            <a:ext cx="4315800" cy="435600"/>
          </a:xfrm>
          <a:prstGeom prst="round2DiagRect">
            <a:avLst>
              <a:gd fmla="val 16667" name="adj1"/>
              <a:gd fmla="val 0" name="adj2"/>
            </a:avLst>
          </a:prstGeom>
          <a:solidFill>
            <a:srgbClr val="2C92D5">
              <a:alpha val="72630"/>
            </a:srgbClr>
          </a:solidFill>
          <a:ln>
            <a:noFill/>
          </a:ln>
        </p:spPr>
        <p:txBody>
          <a:bodyPr anchorCtr="0" anchor="ctr" bIns="91425" lIns="91425" spcFirstLastPara="1" rIns="91425" wrap="square" tIns="91425">
            <a:noAutofit/>
          </a:bodyPr>
          <a:lstStyle/>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Converted to grayscale</a:t>
            </a:r>
            <a:endParaRPr sz="900">
              <a:solidFill>
                <a:schemeClr val="lt1"/>
              </a:solidFill>
              <a:latin typeface="Montserrat"/>
              <a:ea typeface="Montserrat"/>
              <a:cs typeface="Montserrat"/>
              <a:sym typeface="Montserrat"/>
            </a:endParaRPr>
          </a:p>
          <a:p>
            <a:pPr indent="-285750" lvl="0" marL="457200" rtl="0" algn="l">
              <a:spcBef>
                <a:spcPts val="0"/>
              </a:spcBef>
              <a:spcAft>
                <a:spcPts val="0"/>
              </a:spcAft>
              <a:buClr>
                <a:schemeClr val="lt1"/>
              </a:buClr>
              <a:buSzPts val="900"/>
              <a:buFont typeface="Montserrat"/>
              <a:buChar char="●"/>
            </a:pPr>
            <a:r>
              <a:rPr lang="en" sz="900">
                <a:solidFill>
                  <a:schemeClr val="lt1"/>
                </a:solidFill>
                <a:latin typeface="Montserrat"/>
                <a:ea typeface="Montserrat"/>
                <a:cs typeface="Montserrat"/>
                <a:sym typeface="Montserrat"/>
              </a:rPr>
              <a:t>Binarized using inverted global thresholding</a:t>
            </a:r>
            <a:endParaRPr sz="900">
              <a:solidFill>
                <a:schemeClr val="lt1"/>
              </a:solidFill>
              <a:latin typeface="Montserrat"/>
              <a:ea typeface="Montserrat"/>
              <a:cs typeface="Montserrat"/>
              <a:sym typeface="Montserrat"/>
            </a:endParaRPr>
          </a:p>
        </p:txBody>
      </p:sp>
      <p:sp>
        <p:nvSpPr>
          <p:cNvPr id="353" name="Google Shape;353;p23"/>
          <p:cNvSpPr/>
          <p:nvPr/>
        </p:nvSpPr>
        <p:spPr>
          <a:xfrm>
            <a:off x="625267" y="3680304"/>
            <a:ext cx="328500" cy="321000"/>
          </a:xfrm>
          <a:prstGeom prst="ellipse">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3538A"/>
                </a:solidFill>
                <a:latin typeface="Montserrat"/>
                <a:ea typeface="Montserrat"/>
                <a:cs typeface="Montserrat"/>
                <a:sym typeface="Montserrat"/>
              </a:rPr>
              <a:t>4</a:t>
            </a:r>
            <a:endParaRPr b="1" sz="900">
              <a:solidFill>
                <a:srgbClr val="13538A"/>
              </a:solidFill>
              <a:latin typeface="Montserrat"/>
              <a:ea typeface="Montserrat"/>
              <a:cs typeface="Montserrat"/>
              <a:sym typeface="Montserrat"/>
            </a:endParaRPr>
          </a:p>
        </p:txBody>
      </p:sp>
      <p:sp>
        <p:nvSpPr>
          <p:cNvPr id="354" name="Google Shape;354;p23"/>
          <p:cNvSpPr/>
          <p:nvPr/>
        </p:nvSpPr>
        <p:spPr>
          <a:xfrm>
            <a:off x="1213465" y="3655620"/>
            <a:ext cx="2888100" cy="435600"/>
          </a:xfrm>
          <a:prstGeom prst="round2DiagRect">
            <a:avLst>
              <a:gd fmla="val 16667" name="adj1"/>
              <a:gd fmla="val 0" name="adj2"/>
            </a:avLst>
          </a:prstGeom>
          <a:noFill/>
          <a:ln cap="flat" cmpd="sng" w="3810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3538A"/>
                </a:solidFill>
                <a:latin typeface="Montserrat"/>
                <a:ea typeface="Montserrat"/>
                <a:cs typeface="Montserrat"/>
                <a:sym typeface="Montserrat"/>
              </a:rPr>
              <a:t>Contour and transformation</a:t>
            </a:r>
            <a:endParaRPr b="1" sz="900">
              <a:solidFill>
                <a:srgbClr val="13538A"/>
              </a:solidFill>
              <a:latin typeface="Montserrat"/>
              <a:ea typeface="Montserrat"/>
              <a:cs typeface="Montserrat"/>
              <a:sym typeface="Montserrat"/>
            </a:endParaRPr>
          </a:p>
        </p:txBody>
      </p:sp>
      <p:sp>
        <p:nvSpPr>
          <p:cNvPr id="355" name="Google Shape;355;p23"/>
          <p:cNvSpPr/>
          <p:nvPr/>
        </p:nvSpPr>
        <p:spPr>
          <a:xfrm>
            <a:off x="4233574" y="3623025"/>
            <a:ext cx="4315800" cy="4356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rgbClr val="13538A"/>
              </a:buClr>
              <a:buSzPts val="800"/>
              <a:buFont typeface="Montserrat"/>
              <a:buChar char="●"/>
            </a:pPr>
            <a:r>
              <a:rPr lang="en" sz="800">
                <a:solidFill>
                  <a:srgbClr val="13538A"/>
                </a:solidFill>
                <a:latin typeface="Montserrat"/>
                <a:ea typeface="Montserrat"/>
                <a:cs typeface="Montserrat"/>
                <a:sym typeface="Montserrat"/>
              </a:rPr>
              <a:t>Straightening</a:t>
            </a:r>
            <a:r>
              <a:rPr lang="en" sz="800">
                <a:solidFill>
                  <a:srgbClr val="13538A"/>
                </a:solidFill>
                <a:latin typeface="Montserrat"/>
                <a:ea typeface="Montserrat"/>
                <a:cs typeface="Montserrat"/>
                <a:sym typeface="Montserrat"/>
              </a:rPr>
              <a:t> using dilation</a:t>
            </a:r>
            <a:endParaRPr sz="800">
              <a:solidFill>
                <a:srgbClr val="13538A"/>
              </a:solidFill>
              <a:latin typeface="Montserrat"/>
              <a:ea typeface="Montserrat"/>
              <a:cs typeface="Montserrat"/>
              <a:sym typeface="Montserrat"/>
            </a:endParaRPr>
          </a:p>
          <a:p>
            <a:pPr indent="-279400" lvl="0" marL="457200" rtl="0" algn="l">
              <a:spcBef>
                <a:spcPts val="0"/>
              </a:spcBef>
              <a:spcAft>
                <a:spcPts val="0"/>
              </a:spcAft>
              <a:buClr>
                <a:srgbClr val="13538A"/>
              </a:buClr>
              <a:buSzPts val="800"/>
              <a:buFont typeface="Montserrat"/>
              <a:buChar char="●"/>
            </a:pPr>
            <a:r>
              <a:rPr lang="en" sz="800">
                <a:solidFill>
                  <a:srgbClr val="13538A"/>
                </a:solidFill>
                <a:latin typeface="Montserrat"/>
                <a:ea typeface="Montserrat"/>
                <a:cs typeface="Montserrat"/>
                <a:sym typeface="Montserrat"/>
              </a:rPr>
              <a:t>Find the contours</a:t>
            </a:r>
            <a:endParaRPr sz="800">
              <a:solidFill>
                <a:srgbClr val="13538A"/>
              </a:solidFill>
              <a:latin typeface="Montserrat"/>
              <a:ea typeface="Montserrat"/>
              <a:cs typeface="Montserrat"/>
              <a:sym typeface="Montserrat"/>
            </a:endParaRPr>
          </a:p>
          <a:p>
            <a:pPr indent="-279400" lvl="0" marL="457200" rtl="0" algn="l">
              <a:spcBef>
                <a:spcPts val="0"/>
              </a:spcBef>
              <a:spcAft>
                <a:spcPts val="0"/>
              </a:spcAft>
              <a:buClr>
                <a:srgbClr val="13538A"/>
              </a:buClr>
              <a:buSzPts val="800"/>
              <a:buFont typeface="Montserrat"/>
              <a:buChar char="●"/>
            </a:pPr>
            <a:r>
              <a:rPr lang="en" sz="800">
                <a:solidFill>
                  <a:srgbClr val="13538A"/>
                </a:solidFill>
                <a:latin typeface="Montserrat"/>
                <a:ea typeface="Montserrat"/>
                <a:cs typeface="Montserrat"/>
                <a:sym typeface="Montserrat"/>
              </a:rPr>
              <a:t>Affine transformation</a:t>
            </a:r>
            <a:endParaRPr sz="800">
              <a:solidFill>
                <a:srgbClr val="13538A"/>
              </a:solidFill>
              <a:latin typeface="Montserrat"/>
              <a:ea typeface="Montserrat"/>
              <a:cs typeface="Montserrat"/>
              <a:sym typeface="Montserrat"/>
            </a:endParaRPr>
          </a:p>
        </p:txBody>
      </p:sp>
      <p:sp>
        <p:nvSpPr>
          <p:cNvPr id="356" name="Google Shape;356;p23"/>
          <p:cNvSpPr/>
          <p:nvPr/>
        </p:nvSpPr>
        <p:spPr>
          <a:xfrm>
            <a:off x="625267" y="4336279"/>
            <a:ext cx="328500" cy="321000"/>
          </a:xfrm>
          <a:prstGeom prst="ellipse">
            <a:avLst/>
          </a:prstGeom>
          <a:solidFill>
            <a:srgbClr val="3EDAD8">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3538A"/>
                </a:solidFill>
                <a:latin typeface="Montserrat"/>
                <a:ea typeface="Montserrat"/>
                <a:cs typeface="Montserrat"/>
                <a:sym typeface="Montserrat"/>
              </a:rPr>
              <a:t>5</a:t>
            </a:r>
            <a:endParaRPr b="1" sz="900">
              <a:solidFill>
                <a:srgbClr val="13538A"/>
              </a:solidFill>
              <a:latin typeface="Montserrat"/>
              <a:ea typeface="Montserrat"/>
              <a:cs typeface="Montserrat"/>
              <a:sym typeface="Montserrat"/>
            </a:endParaRPr>
          </a:p>
        </p:txBody>
      </p:sp>
      <p:sp>
        <p:nvSpPr>
          <p:cNvPr id="357" name="Google Shape;357;p23"/>
          <p:cNvSpPr/>
          <p:nvPr/>
        </p:nvSpPr>
        <p:spPr>
          <a:xfrm>
            <a:off x="1213465" y="4311595"/>
            <a:ext cx="2888100" cy="435600"/>
          </a:xfrm>
          <a:prstGeom prst="round2DiagRect">
            <a:avLst>
              <a:gd fmla="val 16667" name="adj1"/>
              <a:gd fmla="val 0" name="adj2"/>
            </a:avLst>
          </a:prstGeom>
          <a:noFill/>
          <a:ln cap="flat" cmpd="sng" w="38100">
            <a:solidFill>
              <a:srgbClr val="BEF1F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13538A"/>
                </a:solidFill>
                <a:latin typeface="Montserrat"/>
                <a:ea typeface="Montserrat"/>
                <a:cs typeface="Montserrat"/>
                <a:sym typeface="Montserrat"/>
              </a:rPr>
              <a:t>Horizontal and vertical projections</a:t>
            </a:r>
            <a:endParaRPr b="1" sz="1000">
              <a:solidFill>
                <a:srgbClr val="13538A"/>
              </a:solidFill>
              <a:latin typeface="Montserrat"/>
              <a:ea typeface="Montserrat"/>
              <a:cs typeface="Montserrat"/>
              <a:sym typeface="Montserrat"/>
            </a:endParaRPr>
          </a:p>
        </p:txBody>
      </p:sp>
      <p:sp>
        <p:nvSpPr>
          <p:cNvPr id="358" name="Google Shape;358;p23"/>
          <p:cNvSpPr/>
          <p:nvPr/>
        </p:nvSpPr>
        <p:spPr>
          <a:xfrm>
            <a:off x="4233575" y="4279000"/>
            <a:ext cx="4315800" cy="435600"/>
          </a:xfrm>
          <a:prstGeom prst="round2DiagRect">
            <a:avLst>
              <a:gd fmla="val 16667" name="adj1"/>
              <a:gd fmla="val 0" name="adj2"/>
            </a:avLst>
          </a:prstGeom>
          <a:solidFill>
            <a:srgbClr val="3EDAD8">
              <a:alpha val="40780"/>
            </a:srgbClr>
          </a:solidFill>
          <a:ln>
            <a:noFill/>
          </a:ln>
        </p:spPr>
        <p:txBody>
          <a:bodyPr anchorCtr="0" anchor="ctr" bIns="91425" lIns="91425" spcFirstLastPara="1" rIns="91425" wrap="square" tIns="91425">
            <a:noAutofit/>
          </a:bodyPr>
          <a:lstStyle/>
          <a:p>
            <a:pPr indent="-273050" lvl="0" marL="457200" rtl="0" algn="l">
              <a:spcBef>
                <a:spcPts val="0"/>
              </a:spcBef>
              <a:spcAft>
                <a:spcPts val="0"/>
              </a:spcAft>
              <a:buClr>
                <a:srgbClr val="13538A"/>
              </a:buClr>
              <a:buSzPts val="700"/>
              <a:buFont typeface="Montserrat"/>
              <a:buChar char="●"/>
            </a:pPr>
            <a:r>
              <a:rPr b="1" lang="en" sz="700">
                <a:solidFill>
                  <a:srgbClr val="13538A"/>
                </a:solidFill>
                <a:latin typeface="Montserrat"/>
                <a:ea typeface="Montserrat"/>
                <a:cs typeface="Montserrat"/>
                <a:sym typeface="Montserrat"/>
              </a:rPr>
              <a:t>Horizontal projection:</a:t>
            </a:r>
            <a:r>
              <a:rPr lang="en" sz="700">
                <a:solidFill>
                  <a:srgbClr val="13538A"/>
                </a:solidFill>
                <a:latin typeface="Montserrat"/>
                <a:ea typeface="Montserrat"/>
                <a:cs typeface="Montserrat"/>
                <a:sym typeface="Montserrat"/>
              </a:rPr>
              <a:t> list of sum of all the pixel values of each row of the image</a:t>
            </a:r>
            <a:endParaRPr sz="700">
              <a:solidFill>
                <a:srgbClr val="13538A"/>
              </a:solidFill>
              <a:latin typeface="Montserrat"/>
              <a:ea typeface="Montserrat"/>
              <a:cs typeface="Montserrat"/>
              <a:sym typeface="Montserrat"/>
            </a:endParaRPr>
          </a:p>
          <a:p>
            <a:pPr indent="-273050" lvl="0" marL="457200" rtl="0" algn="l">
              <a:spcBef>
                <a:spcPts val="0"/>
              </a:spcBef>
              <a:spcAft>
                <a:spcPts val="0"/>
              </a:spcAft>
              <a:buClr>
                <a:srgbClr val="13538A"/>
              </a:buClr>
              <a:buSzPts val="700"/>
              <a:buFont typeface="Montserrat"/>
              <a:buChar char="●"/>
            </a:pPr>
            <a:r>
              <a:rPr b="1" lang="en" sz="700">
                <a:solidFill>
                  <a:srgbClr val="13538A"/>
                </a:solidFill>
                <a:latin typeface="Montserrat"/>
                <a:ea typeface="Montserrat"/>
                <a:cs typeface="Montserrat"/>
                <a:sym typeface="Montserrat"/>
              </a:rPr>
              <a:t>Vertical projection: </a:t>
            </a:r>
            <a:r>
              <a:rPr lang="en" sz="700">
                <a:solidFill>
                  <a:srgbClr val="13538A"/>
                </a:solidFill>
                <a:latin typeface="Montserrat"/>
                <a:ea typeface="Montserrat"/>
                <a:cs typeface="Montserrat"/>
                <a:sym typeface="Montserrat"/>
              </a:rPr>
              <a:t>list of sum of all the pixel values in each column of the image</a:t>
            </a:r>
            <a:endParaRPr sz="700">
              <a:solidFill>
                <a:srgbClr val="13538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6"/>
          <p:cNvSpPr txBox="1"/>
          <p:nvPr>
            <p:ph type="ctrTitle"/>
          </p:nvPr>
        </p:nvSpPr>
        <p:spPr>
          <a:xfrm>
            <a:off x="311708" y="656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4"/>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pic>
        <p:nvPicPr>
          <p:cNvPr id="364" name="Google Shape;364;p24"/>
          <p:cNvPicPr preferRelativeResize="0"/>
          <p:nvPr/>
        </p:nvPicPr>
        <p:blipFill>
          <a:blip r:embed="rId3">
            <a:alphaModFix/>
          </a:blip>
          <a:stretch>
            <a:fillRect/>
          </a:stretch>
        </p:blipFill>
        <p:spPr>
          <a:xfrm>
            <a:off x="4701703" y="1306762"/>
            <a:ext cx="3591351" cy="1159900"/>
          </a:xfrm>
          <a:prstGeom prst="rect">
            <a:avLst/>
          </a:prstGeom>
          <a:noFill/>
          <a:ln>
            <a:noFill/>
          </a:ln>
        </p:spPr>
      </p:pic>
      <p:pic>
        <p:nvPicPr>
          <p:cNvPr id="365" name="Google Shape;365;p24"/>
          <p:cNvPicPr preferRelativeResize="0"/>
          <p:nvPr/>
        </p:nvPicPr>
        <p:blipFill>
          <a:blip r:embed="rId4">
            <a:alphaModFix/>
          </a:blip>
          <a:stretch>
            <a:fillRect/>
          </a:stretch>
        </p:blipFill>
        <p:spPr>
          <a:xfrm>
            <a:off x="4701700" y="3090825"/>
            <a:ext cx="3558453" cy="1159900"/>
          </a:xfrm>
          <a:prstGeom prst="rect">
            <a:avLst/>
          </a:prstGeom>
          <a:noFill/>
          <a:ln>
            <a:noFill/>
          </a:ln>
        </p:spPr>
      </p:pic>
      <p:sp>
        <p:nvSpPr>
          <p:cNvPr id="366" name="Google Shape;366;p24"/>
          <p:cNvSpPr txBox="1"/>
          <p:nvPr/>
        </p:nvSpPr>
        <p:spPr>
          <a:xfrm>
            <a:off x="1313950" y="1678963"/>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34343"/>
              </a:solidFill>
              <a:latin typeface="Montserrat"/>
              <a:ea typeface="Montserrat"/>
              <a:cs typeface="Montserrat"/>
              <a:sym typeface="Montserrat"/>
            </a:endParaRPr>
          </a:p>
        </p:txBody>
      </p:sp>
      <p:sp>
        <p:nvSpPr>
          <p:cNvPr id="367" name="Google Shape;367;p24"/>
          <p:cNvSpPr txBox="1"/>
          <p:nvPr/>
        </p:nvSpPr>
        <p:spPr>
          <a:xfrm>
            <a:off x="1439825" y="3463013"/>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34343"/>
              </a:solidFill>
              <a:latin typeface="Montserrat"/>
              <a:ea typeface="Montserrat"/>
              <a:cs typeface="Montserrat"/>
              <a:sym typeface="Montserrat"/>
            </a:endParaRPr>
          </a:p>
        </p:txBody>
      </p:sp>
      <p:sp>
        <p:nvSpPr>
          <p:cNvPr id="368" name="Google Shape;368;p24"/>
          <p:cNvSpPr/>
          <p:nvPr/>
        </p:nvSpPr>
        <p:spPr>
          <a:xfrm>
            <a:off x="651555" y="1575625"/>
            <a:ext cx="3033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500">
                <a:solidFill>
                  <a:schemeClr val="lt1"/>
                </a:solidFill>
                <a:latin typeface="Montserrat"/>
                <a:ea typeface="Montserrat"/>
                <a:cs typeface="Montserrat"/>
                <a:sym typeface="Montserrat"/>
              </a:rPr>
              <a:t>Inverted </a:t>
            </a:r>
            <a:r>
              <a:rPr lang="en" sz="1500">
                <a:solidFill>
                  <a:schemeClr val="lt1"/>
                </a:solidFill>
                <a:latin typeface="Montserrat"/>
                <a:ea typeface="Montserrat"/>
                <a:cs typeface="Montserrat"/>
                <a:sym typeface="Montserrat"/>
              </a:rPr>
              <a:t>Binarization</a:t>
            </a:r>
            <a:endParaRPr sz="1500">
              <a:solidFill>
                <a:schemeClr val="lt1"/>
              </a:solidFill>
              <a:latin typeface="Montserrat"/>
              <a:ea typeface="Montserrat"/>
              <a:cs typeface="Montserrat"/>
              <a:sym typeface="Montserrat"/>
            </a:endParaRPr>
          </a:p>
        </p:txBody>
      </p:sp>
      <p:sp>
        <p:nvSpPr>
          <p:cNvPr id="369" name="Google Shape;369;p24"/>
          <p:cNvSpPr/>
          <p:nvPr/>
        </p:nvSpPr>
        <p:spPr>
          <a:xfrm>
            <a:off x="651555" y="3289625"/>
            <a:ext cx="3033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Dilation</a:t>
            </a:r>
            <a:endParaRPr sz="15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25"/>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Handwriting features</a:t>
            </a:r>
            <a:endParaRPr/>
          </a:p>
        </p:txBody>
      </p:sp>
      <p:sp>
        <p:nvSpPr>
          <p:cNvPr id="375" name="Google Shape;375;p25"/>
          <p:cNvSpPr/>
          <p:nvPr/>
        </p:nvSpPr>
        <p:spPr>
          <a:xfrm>
            <a:off x="1198212" y="845300"/>
            <a:ext cx="14286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Attribute</a:t>
            </a:r>
            <a:endParaRPr b="1" sz="1000">
              <a:solidFill>
                <a:schemeClr val="lt1"/>
              </a:solidFill>
              <a:latin typeface="Montserrat"/>
              <a:ea typeface="Montserrat"/>
              <a:cs typeface="Montserrat"/>
              <a:sym typeface="Montserrat"/>
            </a:endParaRPr>
          </a:p>
        </p:txBody>
      </p:sp>
      <p:sp>
        <p:nvSpPr>
          <p:cNvPr id="376" name="Google Shape;376;p25"/>
          <p:cNvSpPr/>
          <p:nvPr/>
        </p:nvSpPr>
        <p:spPr>
          <a:xfrm>
            <a:off x="2772024" y="845300"/>
            <a:ext cx="20625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Writing categories</a:t>
            </a:r>
            <a:endParaRPr b="1" sz="1000">
              <a:solidFill>
                <a:schemeClr val="lt1"/>
              </a:solidFill>
              <a:latin typeface="Montserrat"/>
              <a:ea typeface="Montserrat"/>
              <a:cs typeface="Montserrat"/>
              <a:sym typeface="Montserrat"/>
            </a:endParaRPr>
          </a:p>
        </p:txBody>
      </p:sp>
      <p:sp>
        <p:nvSpPr>
          <p:cNvPr id="377" name="Google Shape;377;p25"/>
          <p:cNvSpPr/>
          <p:nvPr/>
        </p:nvSpPr>
        <p:spPr>
          <a:xfrm>
            <a:off x="4979628" y="845300"/>
            <a:ext cx="29661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Psychological personality behavior</a:t>
            </a:r>
            <a:endParaRPr b="1" sz="1000">
              <a:solidFill>
                <a:schemeClr val="lt1"/>
              </a:solidFill>
              <a:latin typeface="Montserrat"/>
              <a:ea typeface="Montserrat"/>
              <a:cs typeface="Montserrat"/>
              <a:sym typeface="Montserrat"/>
            </a:endParaRPr>
          </a:p>
        </p:txBody>
      </p:sp>
      <p:sp>
        <p:nvSpPr>
          <p:cNvPr id="378" name="Google Shape;378;p25"/>
          <p:cNvSpPr/>
          <p:nvPr/>
        </p:nvSpPr>
        <p:spPr>
          <a:xfrm>
            <a:off x="1198212" y="1064780"/>
            <a:ext cx="1428600" cy="7278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p:txBody>
      </p:sp>
      <p:sp>
        <p:nvSpPr>
          <p:cNvPr id="379" name="Google Shape;379;p25"/>
          <p:cNvSpPr/>
          <p:nvPr/>
        </p:nvSpPr>
        <p:spPr>
          <a:xfrm>
            <a:off x="2772024" y="1064780"/>
            <a:ext cx="2062500" cy="219900"/>
          </a:xfrm>
          <a:prstGeom prst="rect">
            <a:avLst/>
          </a:prstGeom>
          <a:solidFill>
            <a:srgbClr val="13538A">
              <a:alpha val="69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Large letters</a:t>
            </a:r>
            <a:endParaRPr sz="1000">
              <a:solidFill>
                <a:schemeClr val="lt1"/>
              </a:solidFill>
              <a:latin typeface="Montserrat"/>
              <a:ea typeface="Montserrat"/>
              <a:cs typeface="Montserrat"/>
              <a:sym typeface="Montserrat"/>
            </a:endParaRPr>
          </a:p>
        </p:txBody>
      </p:sp>
      <p:sp>
        <p:nvSpPr>
          <p:cNvPr id="380" name="Google Shape;380;p25"/>
          <p:cNvSpPr/>
          <p:nvPr/>
        </p:nvSpPr>
        <p:spPr>
          <a:xfrm>
            <a:off x="2772024" y="1572952"/>
            <a:ext cx="2062500" cy="219900"/>
          </a:xfrm>
          <a:prstGeom prst="rect">
            <a:avLst/>
          </a:prstGeom>
          <a:solidFill>
            <a:srgbClr val="13538A">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Average </a:t>
            </a:r>
            <a:r>
              <a:rPr lang="en" sz="1000">
                <a:solidFill>
                  <a:srgbClr val="13538A"/>
                </a:solidFill>
                <a:latin typeface="Montserrat"/>
                <a:ea typeface="Montserrat"/>
                <a:cs typeface="Montserrat"/>
                <a:sym typeface="Montserrat"/>
              </a:rPr>
              <a:t>letters</a:t>
            </a:r>
            <a:endParaRPr sz="1000">
              <a:solidFill>
                <a:srgbClr val="13538A"/>
              </a:solidFill>
              <a:latin typeface="Montserrat"/>
              <a:ea typeface="Montserrat"/>
              <a:cs typeface="Montserrat"/>
              <a:sym typeface="Montserrat"/>
            </a:endParaRPr>
          </a:p>
        </p:txBody>
      </p:sp>
      <p:sp>
        <p:nvSpPr>
          <p:cNvPr id="381" name="Google Shape;381;p25"/>
          <p:cNvSpPr/>
          <p:nvPr/>
        </p:nvSpPr>
        <p:spPr>
          <a:xfrm>
            <a:off x="4979628" y="106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Likes being noticed, stands out in a crowd</a:t>
            </a:r>
            <a:endParaRPr sz="900">
              <a:solidFill>
                <a:srgbClr val="13538A"/>
              </a:solidFill>
              <a:latin typeface="Montserrat"/>
              <a:ea typeface="Montserrat"/>
              <a:cs typeface="Montserrat"/>
              <a:sym typeface="Montserrat"/>
            </a:endParaRPr>
          </a:p>
        </p:txBody>
      </p:sp>
      <p:sp>
        <p:nvSpPr>
          <p:cNvPr id="382" name="Google Shape;382;p25"/>
          <p:cNvSpPr/>
          <p:nvPr/>
        </p:nvSpPr>
        <p:spPr>
          <a:xfrm>
            <a:off x="4979628" y="132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Introspective, not seeking attention, modest</a:t>
            </a:r>
            <a:endParaRPr sz="900">
              <a:solidFill>
                <a:srgbClr val="13538A"/>
              </a:solidFill>
              <a:latin typeface="Montserrat"/>
              <a:ea typeface="Montserrat"/>
              <a:cs typeface="Montserrat"/>
              <a:sym typeface="Montserrat"/>
            </a:endParaRPr>
          </a:p>
        </p:txBody>
      </p:sp>
      <p:sp>
        <p:nvSpPr>
          <p:cNvPr id="383" name="Google Shape;383;p25"/>
          <p:cNvSpPr/>
          <p:nvPr/>
        </p:nvSpPr>
        <p:spPr>
          <a:xfrm>
            <a:off x="2772024" y="1318866"/>
            <a:ext cx="2062500" cy="219900"/>
          </a:xfrm>
          <a:prstGeom prst="rect">
            <a:avLst/>
          </a:prstGeom>
          <a:solidFill>
            <a:srgbClr val="13538A">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Small </a:t>
            </a:r>
            <a:r>
              <a:rPr lang="en" sz="1000">
                <a:solidFill>
                  <a:schemeClr val="lt1"/>
                </a:solidFill>
                <a:latin typeface="Montserrat"/>
                <a:ea typeface="Montserrat"/>
                <a:cs typeface="Montserrat"/>
                <a:sym typeface="Montserrat"/>
              </a:rPr>
              <a:t>letters</a:t>
            </a:r>
            <a:endParaRPr sz="1000">
              <a:solidFill>
                <a:schemeClr val="lt1"/>
              </a:solidFill>
              <a:latin typeface="Montserrat"/>
              <a:ea typeface="Montserrat"/>
              <a:cs typeface="Montserrat"/>
              <a:sym typeface="Montserrat"/>
            </a:endParaRPr>
          </a:p>
        </p:txBody>
      </p:sp>
      <p:sp>
        <p:nvSpPr>
          <p:cNvPr id="384" name="Google Shape;384;p25"/>
          <p:cNvSpPr/>
          <p:nvPr/>
        </p:nvSpPr>
        <p:spPr>
          <a:xfrm>
            <a:off x="4979628" y="158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Adaptable, fits into a crowd, practical, balanced</a:t>
            </a:r>
            <a:endParaRPr sz="900">
              <a:solidFill>
                <a:srgbClr val="13538A"/>
              </a:solidFill>
              <a:latin typeface="Montserrat"/>
              <a:ea typeface="Montserrat"/>
              <a:cs typeface="Montserrat"/>
              <a:sym typeface="Montserrat"/>
            </a:endParaRPr>
          </a:p>
        </p:txBody>
      </p:sp>
      <p:sp>
        <p:nvSpPr>
          <p:cNvPr id="385" name="Google Shape;385;p25"/>
          <p:cNvSpPr/>
          <p:nvPr/>
        </p:nvSpPr>
        <p:spPr>
          <a:xfrm>
            <a:off x="1198250" y="1847705"/>
            <a:ext cx="1428600" cy="727800"/>
          </a:xfrm>
          <a:prstGeom prst="rect">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Letter slant</a:t>
            </a:r>
            <a:endParaRPr>
              <a:solidFill>
                <a:schemeClr val="lt1"/>
              </a:solidFill>
              <a:latin typeface="Montserrat"/>
              <a:ea typeface="Montserrat"/>
              <a:cs typeface="Montserrat"/>
              <a:sym typeface="Montserrat"/>
            </a:endParaRPr>
          </a:p>
        </p:txBody>
      </p:sp>
      <p:sp>
        <p:nvSpPr>
          <p:cNvPr id="386" name="Google Shape;386;p25"/>
          <p:cNvSpPr/>
          <p:nvPr/>
        </p:nvSpPr>
        <p:spPr>
          <a:xfrm>
            <a:off x="2772024" y="1882585"/>
            <a:ext cx="2062500" cy="219900"/>
          </a:xfrm>
          <a:prstGeom prst="rect">
            <a:avLst/>
          </a:prstGeom>
          <a:solidFill>
            <a:srgbClr val="2C92D5">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Right slant</a:t>
            </a:r>
            <a:endParaRPr sz="1000">
              <a:solidFill>
                <a:schemeClr val="lt1"/>
              </a:solidFill>
              <a:latin typeface="Montserrat"/>
              <a:ea typeface="Montserrat"/>
              <a:cs typeface="Montserrat"/>
              <a:sym typeface="Montserrat"/>
            </a:endParaRPr>
          </a:p>
        </p:txBody>
      </p:sp>
      <p:sp>
        <p:nvSpPr>
          <p:cNvPr id="387" name="Google Shape;387;p25"/>
          <p:cNvSpPr/>
          <p:nvPr/>
        </p:nvSpPr>
        <p:spPr>
          <a:xfrm>
            <a:off x="2772062" y="2350045"/>
            <a:ext cx="2062500" cy="219900"/>
          </a:xfrm>
          <a:prstGeom prst="rect">
            <a:avLst/>
          </a:prstGeom>
          <a:solidFill>
            <a:srgbClr val="2C92D5">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Vertical slant</a:t>
            </a:r>
            <a:endParaRPr sz="1000">
              <a:solidFill>
                <a:srgbClr val="13538A"/>
              </a:solidFill>
              <a:latin typeface="Montserrat"/>
              <a:ea typeface="Montserrat"/>
              <a:cs typeface="Montserrat"/>
              <a:sym typeface="Montserrat"/>
            </a:endParaRPr>
          </a:p>
        </p:txBody>
      </p:sp>
      <p:sp>
        <p:nvSpPr>
          <p:cNvPr id="388" name="Google Shape;388;p25"/>
          <p:cNvSpPr/>
          <p:nvPr/>
        </p:nvSpPr>
        <p:spPr>
          <a:xfrm>
            <a:off x="2772024" y="2118671"/>
            <a:ext cx="2062500" cy="219900"/>
          </a:xfrm>
          <a:prstGeom prst="rect">
            <a:avLst/>
          </a:prstGeom>
          <a:solidFill>
            <a:srgbClr val="2C92D5">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Left slant</a:t>
            </a:r>
            <a:endParaRPr sz="1000">
              <a:solidFill>
                <a:schemeClr val="lt1"/>
              </a:solidFill>
              <a:latin typeface="Montserrat"/>
              <a:ea typeface="Montserrat"/>
              <a:cs typeface="Montserrat"/>
              <a:sym typeface="Montserrat"/>
            </a:endParaRPr>
          </a:p>
        </p:txBody>
      </p:sp>
      <p:sp>
        <p:nvSpPr>
          <p:cNvPr id="389" name="Google Shape;389;p25"/>
          <p:cNvSpPr/>
          <p:nvPr/>
        </p:nvSpPr>
        <p:spPr>
          <a:xfrm>
            <a:off x="4979628" y="1900328"/>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3538A"/>
                </a:solidFill>
                <a:latin typeface="Montserrat"/>
                <a:ea typeface="Montserrat"/>
                <a:cs typeface="Montserrat"/>
                <a:sym typeface="Montserrat"/>
              </a:rPr>
              <a:t>Sociable, responsive, interested in others, friendly</a:t>
            </a:r>
            <a:endParaRPr sz="800">
              <a:solidFill>
                <a:srgbClr val="13538A"/>
              </a:solidFill>
              <a:latin typeface="Montserrat"/>
              <a:ea typeface="Montserrat"/>
              <a:cs typeface="Montserrat"/>
              <a:sym typeface="Montserrat"/>
            </a:endParaRPr>
          </a:p>
        </p:txBody>
      </p:sp>
      <p:sp>
        <p:nvSpPr>
          <p:cNvPr id="390" name="Google Shape;390;p25"/>
          <p:cNvSpPr/>
          <p:nvPr/>
        </p:nvSpPr>
        <p:spPr>
          <a:xfrm>
            <a:off x="4979741" y="2150941"/>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Reserved, observant, self-reliant, non-intrusive</a:t>
            </a:r>
            <a:endParaRPr sz="900">
              <a:solidFill>
                <a:srgbClr val="13538A"/>
              </a:solidFill>
              <a:latin typeface="Montserrat"/>
              <a:ea typeface="Montserrat"/>
              <a:cs typeface="Montserrat"/>
              <a:sym typeface="Montserrat"/>
            </a:endParaRPr>
          </a:p>
        </p:txBody>
      </p:sp>
      <p:sp>
        <p:nvSpPr>
          <p:cNvPr id="391" name="Google Shape;391;p25"/>
          <p:cNvSpPr/>
          <p:nvPr/>
        </p:nvSpPr>
        <p:spPr>
          <a:xfrm>
            <a:off x="4979666" y="2379616"/>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Practical, independent, controlled, self-sufficient</a:t>
            </a:r>
            <a:endParaRPr sz="900">
              <a:solidFill>
                <a:srgbClr val="13538A"/>
              </a:solidFill>
              <a:latin typeface="Montserrat"/>
              <a:ea typeface="Montserrat"/>
              <a:cs typeface="Montserrat"/>
              <a:sym typeface="Montserrat"/>
            </a:endParaRPr>
          </a:p>
        </p:txBody>
      </p:sp>
      <p:sp>
        <p:nvSpPr>
          <p:cNvPr id="392" name="Google Shape;392;p25"/>
          <p:cNvSpPr/>
          <p:nvPr/>
        </p:nvSpPr>
        <p:spPr>
          <a:xfrm>
            <a:off x="1198249" y="2670217"/>
            <a:ext cx="1428600" cy="491700"/>
          </a:xfrm>
          <a:prstGeom prst="rect">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Pen pressure</a:t>
            </a:r>
            <a:endParaRPr>
              <a:solidFill>
                <a:schemeClr val="lt1"/>
              </a:solidFill>
              <a:latin typeface="Montserrat"/>
              <a:ea typeface="Montserrat"/>
              <a:cs typeface="Montserrat"/>
              <a:sym typeface="Montserrat"/>
            </a:endParaRPr>
          </a:p>
        </p:txBody>
      </p:sp>
      <p:sp>
        <p:nvSpPr>
          <p:cNvPr id="393" name="Google Shape;393;p25"/>
          <p:cNvSpPr/>
          <p:nvPr/>
        </p:nvSpPr>
        <p:spPr>
          <a:xfrm>
            <a:off x="2772061" y="2664378"/>
            <a:ext cx="2062500" cy="219900"/>
          </a:xfrm>
          <a:prstGeom prst="rect">
            <a:avLst/>
          </a:prstGeom>
          <a:solidFill>
            <a:srgbClr val="3EDAD8">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Light pen pressure</a:t>
            </a:r>
            <a:endParaRPr sz="1000">
              <a:solidFill>
                <a:srgbClr val="13538A"/>
              </a:solidFill>
              <a:latin typeface="Montserrat"/>
              <a:ea typeface="Montserrat"/>
              <a:cs typeface="Montserrat"/>
              <a:sym typeface="Montserrat"/>
            </a:endParaRPr>
          </a:p>
        </p:txBody>
      </p:sp>
      <p:sp>
        <p:nvSpPr>
          <p:cNvPr id="394" name="Google Shape;394;p25"/>
          <p:cNvSpPr/>
          <p:nvPr/>
        </p:nvSpPr>
        <p:spPr>
          <a:xfrm>
            <a:off x="2772061" y="2918464"/>
            <a:ext cx="2062500" cy="219900"/>
          </a:xfrm>
          <a:prstGeom prst="rect">
            <a:avLst/>
          </a:prstGeom>
          <a:solidFill>
            <a:srgbClr val="3EDAD8">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Heavy pen pressure</a:t>
            </a:r>
            <a:endParaRPr sz="1000">
              <a:solidFill>
                <a:srgbClr val="13538A"/>
              </a:solidFill>
              <a:latin typeface="Montserrat"/>
              <a:ea typeface="Montserrat"/>
              <a:cs typeface="Montserrat"/>
              <a:sym typeface="Montserrat"/>
            </a:endParaRPr>
          </a:p>
        </p:txBody>
      </p:sp>
      <p:sp>
        <p:nvSpPr>
          <p:cNvPr id="395" name="Google Shape;395;p25"/>
          <p:cNvSpPr/>
          <p:nvPr/>
        </p:nvSpPr>
        <p:spPr>
          <a:xfrm>
            <a:off x="4979665" y="2682121"/>
            <a:ext cx="2966100" cy="219900"/>
          </a:xfrm>
          <a:prstGeom prst="rect">
            <a:avLst/>
          </a:prstGeom>
          <a:noFill/>
          <a:ln cap="flat" cmpd="sng" w="1905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Can endure traumatic experiences w/o seriously affected.</a:t>
            </a:r>
            <a:endParaRPr sz="700">
              <a:solidFill>
                <a:srgbClr val="13538A"/>
              </a:solidFill>
              <a:latin typeface="Montserrat"/>
              <a:ea typeface="Montserrat"/>
              <a:cs typeface="Montserrat"/>
              <a:sym typeface="Montserrat"/>
            </a:endParaRPr>
          </a:p>
        </p:txBody>
      </p:sp>
      <p:sp>
        <p:nvSpPr>
          <p:cNvPr id="396" name="Google Shape;396;p25"/>
          <p:cNvSpPr/>
          <p:nvPr/>
        </p:nvSpPr>
        <p:spPr>
          <a:xfrm>
            <a:off x="4979665" y="2942121"/>
            <a:ext cx="2966100" cy="219900"/>
          </a:xfrm>
          <a:prstGeom prst="rect">
            <a:avLst/>
          </a:prstGeom>
          <a:noFill/>
          <a:ln cap="flat" cmpd="sng" w="1905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Have very deep and enduring feelings</a:t>
            </a:r>
            <a:endParaRPr sz="900">
              <a:solidFill>
                <a:srgbClr val="13538A"/>
              </a:solidFill>
              <a:latin typeface="Montserrat"/>
              <a:ea typeface="Montserrat"/>
              <a:cs typeface="Montserrat"/>
              <a:sym typeface="Montserrat"/>
            </a:endParaRPr>
          </a:p>
        </p:txBody>
      </p:sp>
      <p:sp>
        <p:nvSpPr>
          <p:cNvPr id="397" name="Google Shape;397;p25"/>
          <p:cNvSpPr/>
          <p:nvPr/>
        </p:nvSpPr>
        <p:spPr>
          <a:xfrm>
            <a:off x="1198224" y="3237122"/>
            <a:ext cx="1428600" cy="981600"/>
          </a:xfrm>
          <a:prstGeom prst="rect">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3538A"/>
                </a:solidFill>
                <a:latin typeface="Montserrat"/>
                <a:ea typeface="Montserrat"/>
                <a:cs typeface="Montserrat"/>
                <a:sym typeface="Montserrat"/>
              </a:rPr>
              <a:t>Baseline</a:t>
            </a:r>
            <a:endParaRPr>
              <a:solidFill>
                <a:srgbClr val="13538A"/>
              </a:solidFill>
              <a:latin typeface="Montserrat"/>
              <a:ea typeface="Montserrat"/>
              <a:cs typeface="Montserrat"/>
              <a:sym typeface="Montserrat"/>
            </a:endParaRPr>
          </a:p>
        </p:txBody>
      </p:sp>
      <p:sp>
        <p:nvSpPr>
          <p:cNvPr id="398" name="Google Shape;398;p25"/>
          <p:cNvSpPr/>
          <p:nvPr/>
        </p:nvSpPr>
        <p:spPr>
          <a:xfrm>
            <a:off x="2772036" y="3236971"/>
            <a:ext cx="2062500" cy="219900"/>
          </a:xfrm>
          <a:prstGeom prst="rect">
            <a:avLst/>
          </a:prstGeom>
          <a:solidFill>
            <a:srgbClr val="86EAE9">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Raising baseline</a:t>
            </a:r>
            <a:endParaRPr sz="1000">
              <a:solidFill>
                <a:srgbClr val="13538A"/>
              </a:solidFill>
              <a:latin typeface="Montserrat"/>
              <a:ea typeface="Montserrat"/>
              <a:cs typeface="Montserrat"/>
              <a:sym typeface="Montserrat"/>
            </a:endParaRPr>
          </a:p>
        </p:txBody>
      </p:sp>
      <p:sp>
        <p:nvSpPr>
          <p:cNvPr id="399" name="Google Shape;399;p25"/>
          <p:cNvSpPr/>
          <p:nvPr/>
        </p:nvSpPr>
        <p:spPr>
          <a:xfrm>
            <a:off x="2772036" y="3745143"/>
            <a:ext cx="2062500" cy="219900"/>
          </a:xfrm>
          <a:prstGeom prst="rect">
            <a:avLst/>
          </a:prstGeom>
          <a:solidFill>
            <a:srgbClr val="86EAE9">
              <a:alpha val="290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Straight baseline</a:t>
            </a:r>
            <a:endParaRPr sz="1000">
              <a:solidFill>
                <a:srgbClr val="13538A"/>
              </a:solidFill>
              <a:latin typeface="Montserrat"/>
              <a:ea typeface="Montserrat"/>
              <a:cs typeface="Montserrat"/>
              <a:sym typeface="Montserrat"/>
            </a:endParaRPr>
          </a:p>
        </p:txBody>
      </p:sp>
      <p:sp>
        <p:nvSpPr>
          <p:cNvPr id="400" name="Google Shape;400;p25"/>
          <p:cNvSpPr/>
          <p:nvPr/>
        </p:nvSpPr>
        <p:spPr>
          <a:xfrm>
            <a:off x="2772036" y="3491057"/>
            <a:ext cx="2062500" cy="219900"/>
          </a:xfrm>
          <a:prstGeom prst="rect">
            <a:avLst/>
          </a:prstGeom>
          <a:solidFill>
            <a:srgbClr val="86EAE9">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Falling baseline</a:t>
            </a:r>
            <a:endParaRPr sz="1000">
              <a:solidFill>
                <a:srgbClr val="13538A"/>
              </a:solidFill>
              <a:latin typeface="Montserrat"/>
              <a:ea typeface="Montserrat"/>
              <a:cs typeface="Montserrat"/>
              <a:sym typeface="Montserrat"/>
            </a:endParaRPr>
          </a:p>
        </p:txBody>
      </p:sp>
      <p:sp>
        <p:nvSpPr>
          <p:cNvPr id="401" name="Google Shape;401;p25"/>
          <p:cNvSpPr/>
          <p:nvPr/>
        </p:nvSpPr>
        <p:spPr>
          <a:xfrm>
            <a:off x="2772036" y="3999229"/>
            <a:ext cx="2062500" cy="219900"/>
          </a:xfrm>
          <a:prstGeom prst="rect">
            <a:avLst/>
          </a:prstGeom>
          <a:solidFill>
            <a:srgbClr val="86EAE9">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Erratic baseline</a:t>
            </a:r>
            <a:endParaRPr sz="1000">
              <a:solidFill>
                <a:srgbClr val="13538A"/>
              </a:solidFill>
              <a:latin typeface="Montserrat"/>
              <a:ea typeface="Montserrat"/>
              <a:cs typeface="Montserrat"/>
              <a:sym typeface="Montserrat"/>
            </a:endParaRPr>
          </a:p>
        </p:txBody>
      </p:sp>
      <p:sp>
        <p:nvSpPr>
          <p:cNvPr id="402" name="Google Shape;402;p25"/>
          <p:cNvSpPr/>
          <p:nvPr/>
        </p:nvSpPr>
        <p:spPr>
          <a:xfrm>
            <a:off x="4979690" y="3237114"/>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Optimistic, upbeat, positive attitude, ambitious and hopeful</a:t>
            </a:r>
            <a:endParaRPr sz="700">
              <a:solidFill>
                <a:srgbClr val="13538A"/>
              </a:solidFill>
              <a:latin typeface="Montserrat"/>
              <a:ea typeface="Montserrat"/>
              <a:cs typeface="Montserrat"/>
              <a:sym typeface="Montserrat"/>
            </a:endParaRPr>
          </a:p>
        </p:txBody>
      </p:sp>
      <p:sp>
        <p:nvSpPr>
          <p:cNvPr id="403" name="Google Shape;403;p25"/>
          <p:cNvSpPr/>
          <p:nvPr/>
        </p:nvSpPr>
        <p:spPr>
          <a:xfrm>
            <a:off x="4979690" y="3497114"/>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Tired, overwhelmed, pessimistic, not hopeful</a:t>
            </a:r>
            <a:endParaRPr sz="900">
              <a:solidFill>
                <a:srgbClr val="13538A"/>
              </a:solidFill>
              <a:latin typeface="Montserrat"/>
              <a:ea typeface="Montserrat"/>
              <a:cs typeface="Montserrat"/>
              <a:sym typeface="Montserrat"/>
            </a:endParaRPr>
          </a:p>
        </p:txBody>
      </p:sp>
      <p:sp>
        <p:nvSpPr>
          <p:cNvPr id="404" name="Google Shape;404;p25"/>
          <p:cNvSpPr/>
          <p:nvPr/>
        </p:nvSpPr>
        <p:spPr>
          <a:xfrm>
            <a:off x="4979690" y="3757119"/>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Determined, stays on track, self-motivated, reliable, steady</a:t>
            </a:r>
            <a:endParaRPr sz="700">
              <a:solidFill>
                <a:srgbClr val="13538A"/>
              </a:solidFill>
              <a:latin typeface="Montserrat"/>
              <a:ea typeface="Montserrat"/>
              <a:cs typeface="Montserrat"/>
              <a:sym typeface="Montserrat"/>
            </a:endParaRPr>
          </a:p>
        </p:txBody>
      </p:sp>
      <p:sp>
        <p:nvSpPr>
          <p:cNvPr id="405" name="Google Shape;405;p25"/>
          <p:cNvSpPr/>
          <p:nvPr/>
        </p:nvSpPr>
        <p:spPr>
          <a:xfrm>
            <a:off x="4979690" y="4017119"/>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3538A"/>
                </a:solidFill>
                <a:latin typeface="Montserrat"/>
                <a:ea typeface="Montserrat"/>
                <a:cs typeface="Montserrat"/>
                <a:sym typeface="Montserrat"/>
              </a:rPr>
              <a:t>Wavering, lacks definite direction, unpredictable</a:t>
            </a:r>
            <a:endParaRPr sz="800">
              <a:solidFill>
                <a:srgbClr val="13538A"/>
              </a:solidFill>
              <a:latin typeface="Montserrat"/>
              <a:ea typeface="Montserrat"/>
              <a:cs typeface="Montserrat"/>
              <a:sym typeface="Montserrat"/>
            </a:endParaRPr>
          </a:p>
        </p:txBody>
      </p:sp>
      <p:sp>
        <p:nvSpPr>
          <p:cNvPr id="406" name="Google Shape;406;p25"/>
          <p:cNvSpPr/>
          <p:nvPr/>
        </p:nvSpPr>
        <p:spPr>
          <a:xfrm>
            <a:off x="1198188" y="4335608"/>
            <a:ext cx="1428600" cy="491700"/>
          </a:xfrm>
          <a:prstGeom prst="rect">
            <a:avLst/>
          </a:prstGeom>
          <a:solidFill>
            <a:srgbClr val="86EAE9">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3538A"/>
                </a:solidFill>
                <a:latin typeface="Montserrat"/>
                <a:ea typeface="Montserrat"/>
                <a:cs typeface="Montserrat"/>
                <a:sym typeface="Montserrat"/>
              </a:rPr>
              <a:t>Word spacing</a:t>
            </a:r>
            <a:endParaRPr>
              <a:solidFill>
                <a:srgbClr val="13538A"/>
              </a:solidFill>
              <a:latin typeface="Montserrat"/>
              <a:ea typeface="Montserrat"/>
              <a:cs typeface="Montserrat"/>
              <a:sym typeface="Montserrat"/>
            </a:endParaRPr>
          </a:p>
        </p:txBody>
      </p:sp>
      <p:sp>
        <p:nvSpPr>
          <p:cNvPr id="407" name="Google Shape;407;p25"/>
          <p:cNvSpPr/>
          <p:nvPr/>
        </p:nvSpPr>
        <p:spPr>
          <a:xfrm>
            <a:off x="2772000" y="4344484"/>
            <a:ext cx="2062500" cy="219900"/>
          </a:xfrm>
          <a:prstGeom prst="rect">
            <a:avLst/>
          </a:prstGeom>
          <a:solidFill>
            <a:srgbClr val="86EAE9">
              <a:alpha val="290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Far spaced words</a:t>
            </a:r>
            <a:endParaRPr sz="1000">
              <a:solidFill>
                <a:srgbClr val="13538A"/>
              </a:solidFill>
              <a:latin typeface="Montserrat"/>
              <a:ea typeface="Montserrat"/>
              <a:cs typeface="Montserrat"/>
              <a:sym typeface="Montserrat"/>
            </a:endParaRPr>
          </a:p>
        </p:txBody>
      </p:sp>
      <p:sp>
        <p:nvSpPr>
          <p:cNvPr id="408" name="Google Shape;408;p25"/>
          <p:cNvSpPr/>
          <p:nvPr/>
        </p:nvSpPr>
        <p:spPr>
          <a:xfrm>
            <a:off x="2772000" y="4598570"/>
            <a:ext cx="2062500" cy="219900"/>
          </a:xfrm>
          <a:prstGeom prst="rect">
            <a:avLst/>
          </a:prstGeom>
          <a:solidFill>
            <a:srgbClr val="86EAE9">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Close spaced words</a:t>
            </a:r>
            <a:endParaRPr sz="1000">
              <a:solidFill>
                <a:srgbClr val="13538A"/>
              </a:solidFill>
              <a:latin typeface="Montserrat"/>
              <a:ea typeface="Montserrat"/>
              <a:cs typeface="Montserrat"/>
              <a:sym typeface="Montserrat"/>
            </a:endParaRPr>
          </a:p>
        </p:txBody>
      </p:sp>
      <p:sp>
        <p:nvSpPr>
          <p:cNvPr id="409" name="Google Shape;409;p25"/>
          <p:cNvSpPr/>
          <p:nvPr/>
        </p:nvSpPr>
        <p:spPr>
          <a:xfrm>
            <a:off x="4979653" y="4353576"/>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Desires more space, enjoys privacy</a:t>
            </a:r>
            <a:endParaRPr sz="900">
              <a:solidFill>
                <a:srgbClr val="13538A"/>
              </a:solidFill>
              <a:latin typeface="Montserrat"/>
              <a:ea typeface="Montserrat"/>
              <a:cs typeface="Montserrat"/>
              <a:sym typeface="Montserrat"/>
            </a:endParaRPr>
          </a:p>
        </p:txBody>
      </p:sp>
      <p:sp>
        <p:nvSpPr>
          <p:cNvPr id="410" name="Google Shape;410;p25"/>
          <p:cNvSpPr/>
          <p:nvPr/>
        </p:nvSpPr>
        <p:spPr>
          <a:xfrm>
            <a:off x="4979653" y="4613576"/>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Closeness of sentiment and intelligence</a:t>
            </a:r>
            <a:endParaRPr sz="900">
              <a:solidFill>
                <a:srgbClr val="13538A"/>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6"/>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sp>
        <p:nvSpPr>
          <p:cNvPr id="416" name="Google Shape;416;p26"/>
          <p:cNvSpPr/>
          <p:nvPr/>
        </p:nvSpPr>
        <p:spPr>
          <a:xfrm>
            <a:off x="3322875" y="1112450"/>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Baseline</a:t>
            </a:r>
            <a:endParaRPr>
              <a:solidFill>
                <a:schemeClr val="lt1"/>
              </a:solidFill>
              <a:latin typeface="Montserrat"/>
              <a:ea typeface="Montserrat"/>
              <a:cs typeface="Montserrat"/>
              <a:sym typeface="Montserrat"/>
            </a:endParaRPr>
          </a:p>
        </p:txBody>
      </p:sp>
      <p:sp>
        <p:nvSpPr>
          <p:cNvPr id="417" name="Google Shape;417;p26"/>
          <p:cNvSpPr/>
          <p:nvPr/>
        </p:nvSpPr>
        <p:spPr>
          <a:xfrm>
            <a:off x="3322875" y="1630593"/>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p:txBody>
      </p:sp>
      <p:sp>
        <p:nvSpPr>
          <p:cNvPr id="418" name="Google Shape;418;p26"/>
          <p:cNvSpPr/>
          <p:nvPr/>
        </p:nvSpPr>
        <p:spPr>
          <a:xfrm>
            <a:off x="3322875" y="2148736"/>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Line Spacing</a:t>
            </a:r>
            <a:endParaRPr>
              <a:solidFill>
                <a:schemeClr val="lt1"/>
              </a:solidFill>
              <a:latin typeface="Montserrat"/>
              <a:ea typeface="Montserrat"/>
              <a:cs typeface="Montserrat"/>
              <a:sym typeface="Montserrat"/>
            </a:endParaRPr>
          </a:p>
        </p:txBody>
      </p:sp>
      <p:sp>
        <p:nvSpPr>
          <p:cNvPr id="419" name="Google Shape;419;p26"/>
          <p:cNvSpPr/>
          <p:nvPr/>
        </p:nvSpPr>
        <p:spPr>
          <a:xfrm>
            <a:off x="3322875" y="2666879"/>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Word Spacing</a:t>
            </a:r>
            <a:endParaRPr>
              <a:solidFill>
                <a:schemeClr val="lt1"/>
              </a:solidFill>
              <a:latin typeface="Montserrat"/>
              <a:ea typeface="Montserrat"/>
              <a:cs typeface="Montserrat"/>
              <a:sym typeface="Montserrat"/>
            </a:endParaRPr>
          </a:p>
        </p:txBody>
      </p:sp>
      <p:sp>
        <p:nvSpPr>
          <p:cNvPr id="420" name="Google Shape;420;p26"/>
          <p:cNvSpPr/>
          <p:nvPr/>
        </p:nvSpPr>
        <p:spPr>
          <a:xfrm>
            <a:off x="3322875" y="3185021"/>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Top Margin</a:t>
            </a:r>
            <a:endParaRPr>
              <a:solidFill>
                <a:schemeClr val="lt1"/>
              </a:solidFill>
              <a:latin typeface="Montserrat"/>
              <a:ea typeface="Montserrat"/>
              <a:cs typeface="Montserrat"/>
              <a:sym typeface="Montserrat"/>
            </a:endParaRPr>
          </a:p>
        </p:txBody>
      </p:sp>
      <p:sp>
        <p:nvSpPr>
          <p:cNvPr id="421" name="Google Shape;421;p26"/>
          <p:cNvSpPr/>
          <p:nvPr/>
        </p:nvSpPr>
        <p:spPr>
          <a:xfrm>
            <a:off x="3322875" y="3703164"/>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Pen Pressure</a:t>
            </a:r>
            <a:endParaRPr>
              <a:solidFill>
                <a:schemeClr val="lt1"/>
              </a:solidFill>
              <a:latin typeface="Montserrat"/>
              <a:ea typeface="Montserrat"/>
              <a:cs typeface="Montserrat"/>
              <a:sym typeface="Montserrat"/>
            </a:endParaRPr>
          </a:p>
        </p:txBody>
      </p:sp>
      <p:sp>
        <p:nvSpPr>
          <p:cNvPr id="422" name="Google Shape;422;p26"/>
          <p:cNvSpPr/>
          <p:nvPr/>
        </p:nvSpPr>
        <p:spPr>
          <a:xfrm>
            <a:off x="3322875" y="4221307"/>
            <a:ext cx="2741100" cy="403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Slant of Letters</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1000"/>
                                        <p:tgtEl>
                                          <p:spTgt spid="4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1000"/>
                                        <p:tgtEl>
                                          <p:spTgt spid="4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1000"/>
                                        <p:tgtEl>
                                          <p:spTgt spid="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000"/>
                                        <p:tgtEl>
                                          <p:spTgt spid="4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7"/>
          <p:cNvSpPr/>
          <p:nvPr/>
        </p:nvSpPr>
        <p:spPr>
          <a:xfrm>
            <a:off x="594601" y="3723800"/>
            <a:ext cx="2438400" cy="762300"/>
          </a:xfrm>
          <a:prstGeom prst="round2DiagRect">
            <a:avLst>
              <a:gd fmla="val 16667" name="adj1"/>
              <a:gd fmla="val 0" name="adj2"/>
            </a:avLst>
          </a:prstGeom>
          <a:solidFill>
            <a:srgbClr val="3EDAD8">
              <a:alpha val="40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428" name="Google Shape;428;p27"/>
          <p:cNvSpPr/>
          <p:nvPr/>
        </p:nvSpPr>
        <p:spPr>
          <a:xfrm>
            <a:off x="594601" y="2516075"/>
            <a:ext cx="2438400" cy="762300"/>
          </a:xfrm>
          <a:prstGeom prst="round2DiagRect">
            <a:avLst>
              <a:gd fmla="val 16667" name="adj1"/>
              <a:gd fmla="val 0" name="adj2"/>
            </a:avLst>
          </a:prstGeom>
          <a:solidFill>
            <a:srgbClr val="3EDAD8">
              <a:alpha val="40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429" name="Google Shape;429;p27"/>
          <p:cNvSpPr/>
          <p:nvPr/>
        </p:nvSpPr>
        <p:spPr>
          <a:xfrm>
            <a:off x="594601" y="1147650"/>
            <a:ext cx="2438400" cy="762300"/>
          </a:xfrm>
          <a:prstGeom prst="round2DiagRect">
            <a:avLst>
              <a:gd fmla="val 16667" name="adj1"/>
              <a:gd fmla="val 0" name="adj2"/>
            </a:avLst>
          </a:prstGeom>
          <a:solidFill>
            <a:srgbClr val="3EDAD8">
              <a:alpha val="40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430" name="Google Shape;430;p27"/>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a:t>
            </a:r>
            <a:endParaRPr/>
          </a:p>
        </p:txBody>
      </p:sp>
      <p:pic>
        <p:nvPicPr>
          <p:cNvPr id="431" name="Google Shape;431;p27"/>
          <p:cNvPicPr preferRelativeResize="0"/>
          <p:nvPr/>
        </p:nvPicPr>
        <p:blipFill>
          <a:blip r:embed="rId3">
            <a:alphaModFix/>
          </a:blip>
          <a:stretch>
            <a:fillRect/>
          </a:stretch>
        </p:blipFill>
        <p:spPr>
          <a:xfrm>
            <a:off x="3165375" y="881088"/>
            <a:ext cx="5611876" cy="1124075"/>
          </a:xfrm>
          <a:prstGeom prst="rect">
            <a:avLst/>
          </a:prstGeom>
          <a:noFill/>
          <a:ln>
            <a:noFill/>
          </a:ln>
        </p:spPr>
      </p:pic>
      <p:pic>
        <p:nvPicPr>
          <p:cNvPr id="432" name="Google Shape;432;p27"/>
          <p:cNvPicPr preferRelativeResize="0"/>
          <p:nvPr/>
        </p:nvPicPr>
        <p:blipFill>
          <a:blip r:embed="rId4">
            <a:alphaModFix/>
          </a:blip>
          <a:stretch>
            <a:fillRect/>
          </a:stretch>
        </p:blipFill>
        <p:spPr>
          <a:xfrm>
            <a:off x="3608488" y="2005175"/>
            <a:ext cx="5135801" cy="1465125"/>
          </a:xfrm>
          <a:prstGeom prst="rect">
            <a:avLst/>
          </a:prstGeom>
          <a:noFill/>
          <a:ln>
            <a:noFill/>
          </a:ln>
        </p:spPr>
      </p:pic>
      <p:pic>
        <p:nvPicPr>
          <p:cNvPr id="433" name="Google Shape;433;p27"/>
          <p:cNvPicPr preferRelativeResize="0"/>
          <p:nvPr/>
        </p:nvPicPr>
        <p:blipFill>
          <a:blip r:embed="rId5">
            <a:alphaModFix/>
          </a:blip>
          <a:stretch>
            <a:fillRect/>
          </a:stretch>
        </p:blipFill>
        <p:spPr>
          <a:xfrm>
            <a:off x="3408467" y="3620150"/>
            <a:ext cx="5535859" cy="1124075"/>
          </a:xfrm>
          <a:prstGeom prst="rect">
            <a:avLst/>
          </a:prstGeom>
          <a:noFill/>
          <a:ln>
            <a:noFill/>
          </a:ln>
        </p:spPr>
      </p:pic>
      <p:sp>
        <p:nvSpPr>
          <p:cNvPr id="434" name="Google Shape;434;p27"/>
          <p:cNvSpPr txBox="1"/>
          <p:nvPr/>
        </p:nvSpPr>
        <p:spPr>
          <a:xfrm>
            <a:off x="164721" y="1197554"/>
            <a:ext cx="237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34343"/>
                </a:solidFill>
                <a:latin typeface="Cedarville Cursive"/>
                <a:ea typeface="Cedarville Cursive"/>
                <a:cs typeface="Cedarville Cursive"/>
                <a:sym typeface="Cedarville Cursive"/>
              </a:rPr>
              <a:t>Normal </a:t>
            </a:r>
            <a:endParaRPr sz="2400">
              <a:solidFill>
                <a:srgbClr val="434343"/>
              </a:solidFill>
              <a:latin typeface="Cedarville Cursive"/>
              <a:ea typeface="Cedarville Cursive"/>
              <a:cs typeface="Cedarville Cursive"/>
              <a:sym typeface="Cedarville Cursive"/>
            </a:endParaRPr>
          </a:p>
        </p:txBody>
      </p:sp>
      <p:sp>
        <p:nvSpPr>
          <p:cNvPr id="435" name="Google Shape;435;p27"/>
          <p:cNvSpPr txBox="1"/>
          <p:nvPr/>
        </p:nvSpPr>
        <p:spPr>
          <a:xfrm rot="-856314">
            <a:off x="187389" y="2453018"/>
            <a:ext cx="2370563" cy="56943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434343"/>
                </a:solidFill>
                <a:latin typeface="Cedarville Cursive"/>
                <a:ea typeface="Cedarville Cursive"/>
                <a:cs typeface="Cedarville Cursive"/>
                <a:sym typeface="Cedarville Cursive"/>
              </a:rPr>
              <a:t>Rising</a:t>
            </a:r>
            <a:endParaRPr sz="2500">
              <a:solidFill>
                <a:srgbClr val="434343"/>
              </a:solidFill>
              <a:latin typeface="Cedarville Cursive"/>
              <a:ea typeface="Cedarville Cursive"/>
              <a:cs typeface="Cedarville Cursive"/>
              <a:sym typeface="Cedarville Cursive"/>
            </a:endParaRPr>
          </a:p>
        </p:txBody>
      </p:sp>
      <p:sp>
        <p:nvSpPr>
          <p:cNvPr id="436" name="Google Shape;436;p27"/>
          <p:cNvSpPr txBox="1"/>
          <p:nvPr/>
        </p:nvSpPr>
        <p:spPr>
          <a:xfrm rot="670746">
            <a:off x="207116" y="3844988"/>
            <a:ext cx="2370580" cy="52322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434343"/>
                </a:solidFill>
                <a:latin typeface="Cedarville Cursive"/>
                <a:ea typeface="Cedarville Cursive"/>
                <a:cs typeface="Cedarville Cursive"/>
                <a:sym typeface="Cedarville Cursive"/>
              </a:rPr>
              <a:t>Falling</a:t>
            </a:r>
            <a:endParaRPr sz="2200">
              <a:solidFill>
                <a:srgbClr val="434343"/>
              </a:solidFill>
              <a:latin typeface="Cedarville Cursive"/>
              <a:ea typeface="Cedarville Cursive"/>
              <a:cs typeface="Cedarville Cursive"/>
              <a:sym typeface="Cedarville Cursive"/>
            </a:endParaRPr>
          </a:p>
        </p:txBody>
      </p:sp>
      <p:sp>
        <p:nvSpPr>
          <p:cNvPr id="437" name="Google Shape;437;p27"/>
          <p:cNvSpPr/>
          <p:nvPr/>
        </p:nvSpPr>
        <p:spPr>
          <a:xfrm>
            <a:off x="880850" y="1604400"/>
            <a:ext cx="2013350" cy="15725"/>
          </a:xfrm>
          <a:prstGeom prst="flowChartProcess">
            <a:avLst/>
          </a:prstGeom>
          <a:solidFill>
            <a:srgbClr val="F3F3F3">
              <a:alpha val="5418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926300" y="4174325"/>
            <a:ext cx="2013350" cy="157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926288" y="2942675"/>
            <a:ext cx="2013350" cy="15725"/>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8"/>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Affine &amp; Warp Transformation</a:t>
            </a:r>
            <a:endParaRPr/>
          </a:p>
        </p:txBody>
      </p:sp>
      <p:pic>
        <p:nvPicPr>
          <p:cNvPr id="445" name="Google Shape;445;p28"/>
          <p:cNvPicPr preferRelativeResize="0"/>
          <p:nvPr/>
        </p:nvPicPr>
        <p:blipFill>
          <a:blip r:embed="rId3">
            <a:alphaModFix/>
          </a:blip>
          <a:stretch>
            <a:fillRect/>
          </a:stretch>
        </p:blipFill>
        <p:spPr>
          <a:xfrm>
            <a:off x="672100" y="1378650"/>
            <a:ext cx="3416275" cy="2639550"/>
          </a:xfrm>
          <a:prstGeom prst="rect">
            <a:avLst/>
          </a:prstGeom>
          <a:noFill/>
          <a:ln>
            <a:noFill/>
          </a:ln>
        </p:spPr>
      </p:pic>
      <p:pic>
        <p:nvPicPr>
          <p:cNvPr id="446" name="Google Shape;446;p28"/>
          <p:cNvPicPr preferRelativeResize="0"/>
          <p:nvPr/>
        </p:nvPicPr>
        <p:blipFill>
          <a:blip r:embed="rId4">
            <a:alphaModFix/>
          </a:blip>
          <a:stretch>
            <a:fillRect/>
          </a:stretch>
        </p:blipFill>
        <p:spPr>
          <a:xfrm>
            <a:off x="5015814" y="1378649"/>
            <a:ext cx="3578087" cy="2802250"/>
          </a:xfrm>
          <a:prstGeom prst="rect">
            <a:avLst/>
          </a:prstGeom>
          <a:noFill/>
          <a:ln>
            <a:noFill/>
          </a:ln>
        </p:spPr>
      </p:pic>
      <p:sp>
        <p:nvSpPr>
          <p:cNvPr id="447" name="Google Shape;447;p28"/>
          <p:cNvSpPr/>
          <p:nvPr/>
        </p:nvSpPr>
        <p:spPr>
          <a:xfrm>
            <a:off x="762987" y="1018762"/>
            <a:ext cx="3231300" cy="2658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Before</a:t>
            </a:r>
            <a:endParaRPr sz="1500">
              <a:solidFill>
                <a:srgbClr val="F3F3F3"/>
              </a:solidFill>
              <a:latin typeface="Montserrat"/>
              <a:ea typeface="Montserrat"/>
              <a:cs typeface="Montserrat"/>
              <a:sym typeface="Montserrat"/>
            </a:endParaRPr>
          </a:p>
        </p:txBody>
      </p:sp>
      <p:sp>
        <p:nvSpPr>
          <p:cNvPr id="448" name="Google Shape;448;p28"/>
          <p:cNvSpPr/>
          <p:nvPr/>
        </p:nvSpPr>
        <p:spPr>
          <a:xfrm>
            <a:off x="5189224" y="1018762"/>
            <a:ext cx="3231300" cy="2658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After</a:t>
            </a:r>
            <a:endParaRPr sz="1500">
              <a:solidFill>
                <a:srgbClr val="F3F3F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9"/>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Extracting</a:t>
            </a:r>
            <a:r>
              <a:rPr lang="en"/>
              <a:t> Lines</a:t>
            </a:r>
            <a:endParaRPr/>
          </a:p>
        </p:txBody>
      </p:sp>
      <p:sp>
        <p:nvSpPr>
          <p:cNvPr id="454" name="Google Shape;454;p29"/>
          <p:cNvSpPr txBox="1"/>
          <p:nvPr/>
        </p:nvSpPr>
        <p:spPr>
          <a:xfrm>
            <a:off x="2068025" y="1855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5" name="Google Shape;455;p29"/>
          <p:cNvSpPr txBox="1"/>
          <p:nvPr/>
        </p:nvSpPr>
        <p:spPr>
          <a:xfrm>
            <a:off x="677650" y="14403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34343"/>
              </a:solidFill>
              <a:latin typeface="Montserrat"/>
              <a:ea typeface="Montserrat"/>
              <a:cs typeface="Montserrat"/>
              <a:sym typeface="Montserrat"/>
            </a:endParaRPr>
          </a:p>
        </p:txBody>
      </p:sp>
      <p:pic>
        <p:nvPicPr>
          <p:cNvPr id="456" name="Google Shape;456;p29"/>
          <p:cNvPicPr preferRelativeResize="0"/>
          <p:nvPr/>
        </p:nvPicPr>
        <p:blipFill>
          <a:blip r:embed="rId3">
            <a:alphaModFix/>
          </a:blip>
          <a:stretch>
            <a:fillRect/>
          </a:stretch>
        </p:blipFill>
        <p:spPr>
          <a:xfrm>
            <a:off x="152400" y="2090350"/>
            <a:ext cx="8839199" cy="1865254"/>
          </a:xfrm>
          <a:prstGeom prst="rect">
            <a:avLst/>
          </a:prstGeom>
          <a:noFill/>
          <a:ln>
            <a:noFill/>
          </a:ln>
        </p:spPr>
      </p:pic>
      <p:sp>
        <p:nvSpPr>
          <p:cNvPr id="457" name="Google Shape;457;p29"/>
          <p:cNvSpPr/>
          <p:nvPr/>
        </p:nvSpPr>
        <p:spPr>
          <a:xfrm>
            <a:off x="152400" y="2439175"/>
            <a:ext cx="8839200" cy="572700"/>
          </a:xfrm>
          <a:prstGeom prst="rect">
            <a:avLst/>
          </a:prstGeom>
          <a:noFill/>
          <a:ln cap="flat" cmpd="sng" w="3810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8" name="Google Shape;458;p29"/>
          <p:cNvSpPr/>
          <p:nvPr/>
        </p:nvSpPr>
        <p:spPr>
          <a:xfrm>
            <a:off x="152550" y="3194950"/>
            <a:ext cx="8839200" cy="572700"/>
          </a:xfrm>
          <a:prstGeom prst="rect">
            <a:avLst/>
          </a:prstGeom>
          <a:noFill/>
          <a:ln cap="flat" cmpd="sng" w="3810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9" name="Google Shape;459;p29"/>
          <p:cNvSpPr/>
          <p:nvPr/>
        </p:nvSpPr>
        <p:spPr>
          <a:xfrm>
            <a:off x="213975" y="1598075"/>
            <a:ext cx="8563500" cy="4002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Horizontal Projection</a:t>
            </a:r>
            <a:endParaRPr sz="15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0"/>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Letter Size</a:t>
            </a:r>
            <a:endParaRPr/>
          </a:p>
        </p:txBody>
      </p:sp>
      <p:pic>
        <p:nvPicPr>
          <p:cNvPr id="465" name="Google Shape;465;p30"/>
          <p:cNvPicPr preferRelativeResize="0"/>
          <p:nvPr/>
        </p:nvPicPr>
        <p:blipFill>
          <a:blip r:embed="rId3">
            <a:alphaModFix/>
          </a:blip>
          <a:stretch>
            <a:fillRect/>
          </a:stretch>
        </p:blipFill>
        <p:spPr>
          <a:xfrm>
            <a:off x="3584013" y="1192775"/>
            <a:ext cx="4808050" cy="914850"/>
          </a:xfrm>
          <a:prstGeom prst="rect">
            <a:avLst/>
          </a:prstGeom>
          <a:noFill/>
          <a:ln>
            <a:noFill/>
          </a:ln>
        </p:spPr>
      </p:pic>
      <p:pic>
        <p:nvPicPr>
          <p:cNvPr id="466" name="Google Shape;466;p30"/>
          <p:cNvPicPr preferRelativeResize="0"/>
          <p:nvPr/>
        </p:nvPicPr>
        <p:blipFill>
          <a:blip r:embed="rId4">
            <a:alphaModFix/>
          </a:blip>
          <a:stretch>
            <a:fillRect/>
          </a:stretch>
        </p:blipFill>
        <p:spPr>
          <a:xfrm>
            <a:off x="3606891" y="2433400"/>
            <a:ext cx="4762298" cy="914850"/>
          </a:xfrm>
          <a:prstGeom prst="rect">
            <a:avLst/>
          </a:prstGeom>
          <a:noFill/>
          <a:ln>
            <a:noFill/>
          </a:ln>
        </p:spPr>
      </p:pic>
      <p:pic>
        <p:nvPicPr>
          <p:cNvPr id="467" name="Google Shape;467;p30"/>
          <p:cNvPicPr preferRelativeResize="0"/>
          <p:nvPr/>
        </p:nvPicPr>
        <p:blipFill>
          <a:blip r:embed="rId5">
            <a:alphaModFix/>
          </a:blip>
          <a:stretch>
            <a:fillRect/>
          </a:stretch>
        </p:blipFill>
        <p:spPr>
          <a:xfrm>
            <a:off x="3443775" y="3642325"/>
            <a:ext cx="5088514" cy="914850"/>
          </a:xfrm>
          <a:prstGeom prst="rect">
            <a:avLst/>
          </a:prstGeom>
          <a:noFill/>
          <a:ln>
            <a:noFill/>
          </a:ln>
        </p:spPr>
      </p:pic>
      <p:sp>
        <p:nvSpPr>
          <p:cNvPr id="468" name="Google Shape;468;p30"/>
          <p:cNvSpPr/>
          <p:nvPr/>
        </p:nvSpPr>
        <p:spPr>
          <a:xfrm>
            <a:off x="501588" y="1243900"/>
            <a:ext cx="2184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Normal size</a:t>
            </a:r>
            <a:endParaRPr sz="1500">
              <a:solidFill>
                <a:schemeClr val="lt1"/>
              </a:solidFill>
              <a:latin typeface="Montserrat"/>
              <a:ea typeface="Montserrat"/>
              <a:cs typeface="Montserrat"/>
              <a:sym typeface="Montserrat"/>
            </a:endParaRPr>
          </a:p>
        </p:txBody>
      </p:sp>
      <p:sp>
        <p:nvSpPr>
          <p:cNvPr id="469" name="Google Shape;469;p30"/>
          <p:cNvSpPr/>
          <p:nvPr/>
        </p:nvSpPr>
        <p:spPr>
          <a:xfrm>
            <a:off x="551163" y="2443112"/>
            <a:ext cx="2184000" cy="7623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Large size</a:t>
            </a:r>
            <a:endParaRPr sz="1500">
              <a:solidFill>
                <a:schemeClr val="lt1"/>
              </a:solidFill>
              <a:latin typeface="Montserrat"/>
              <a:ea typeface="Montserrat"/>
              <a:cs typeface="Montserrat"/>
              <a:sym typeface="Montserrat"/>
            </a:endParaRPr>
          </a:p>
        </p:txBody>
      </p:sp>
      <p:sp>
        <p:nvSpPr>
          <p:cNvPr id="470" name="Google Shape;470;p30"/>
          <p:cNvSpPr/>
          <p:nvPr/>
        </p:nvSpPr>
        <p:spPr>
          <a:xfrm>
            <a:off x="551163" y="3642300"/>
            <a:ext cx="2184000" cy="7623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Small size</a:t>
            </a:r>
            <a:endParaRPr sz="15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1"/>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 Spacing</a:t>
            </a:r>
            <a:endParaRPr/>
          </a:p>
        </p:txBody>
      </p:sp>
      <p:pic>
        <p:nvPicPr>
          <p:cNvPr id="476" name="Google Shape;476;p31"/>
          <p:cNvPicPr preferRelativeResize="0"/>
          <p:nvPr/>
        </p:nvPicPr>
        <p:blipFill>
          <a:blip r:embed="rId3">
            <a:alphaModFix/>
          </a:blip>
          <a:stretch>
            <a:fillRect/>
          </a:stretch>
        </p:blipFill>
        <p:spPr>
          <a:xfrm>
            <a:off x="3654825" y="3535025"/>
            <a:ext cx="5290599" cy="1037375"/>
          </a:xfrm>
          <a:prstGeom prst="rect">
            <a:avLst/>
          </a:prstGeom>
          <a:noFill/>
          <a:ln>
            <a:noFill/>
          </a:ln>
        </p:spPr>
      </p:pic>
      <p:pic>
        <p:nvPicPr>
          <p:cNvPr id="477" name="Google Shape;477;p31"/>
          <p:cNvPicPr preferRelativeResize="0"/>
          <p:nvPr/>
        </p:nvPicPr>
        <p:blipFill>
          <a:blip r:embed="rId4">
            <a:alphaModFix/>
          </a:blip>
          <a:stretch>
            <a:fillRect/>
          </a:stretch>
        </p:blipFill>
        <p:spPr>
          <a:xfrm>
            <a:off x="4139925" y="2413425"/>
            <a:ext cx="4805500" cy="868275"/>
          </a:xfrm>
          <a:prstGeom prst="rect">
            <a:avLst/>
          </a:prstGeom>
          <a:noFill/>
          <a:ln>
            <a:noFill/>
          </a:ln>
        </p:spPr>
      </p:pic>
      <p:pic>
        <p:nvPicPr>
          <p:cNvPr id="478" name="Google Shape;478;p31"/>
          <p:cNvPicPr preferRelativeResize="0"/>
          <p:nvPr/>
        </p:nvPicPr>
        <p:blipFill>
          <a:blip r:embed="rId5">
            <a:alphaModFix/>
          </a:blip>
          <a:stretch>
            <a:fillRect/>
          </a:stretch>
        </p:blipFill>
        <p:spPr>
          <a:xfrm>
            <a:off x="4139926" y="1076184"/>
            <a:ext cx="4805501" cy="943666"/>
          </a:xfrm>
          <a:prstGeom prst="rect">
            <a:avLst/>
          </a:prstGeom>
          <a:noFill/>
          <a:ln>
            <a:noFill/>
          </a:ln>
        </p:spPr>
      </p:pic>
      <p:sp>
        <p:nvSpPr>
          <p:cNvPr id="479" name="Google Shape;479;p31"/>
          <p:cNvSpPr txBox="1"/>
          <p:nvPr/>
        </p:nvSpPr>
        <p:spPr>
          <a:xfrm>
            <a:off x="783225" y="1296850"/>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34343"/>
              </a:solidFill>
              <a:latin typeface="Montserrat"/>
              <a:ea typeface="Montserrat"/>
              <a:cs typeface="Montserrat"/>
              <a:sym typeface="Montserrat"/>
            </a:endParaRPr>
          </a:p>
        </p:txBody>
      </p:sp>
      <p:sp>
        <p:nvSpPr>
          <p:cNvPr id="480" name="Google Shape;480;p31"/>
          <p:cNvSpPr txBox="1"/>
          <p:nvPr/>
        </p:nvSpPr>
        <p:spPr>
          <a:xfrm>
            <a:off x="783225" y="2413425"/>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34343"/>
              </a:solidFill>
              <a:latin typeface="Montserrat"/>
              <a:ea typeface="Montserrat"/>
              <a:cs typeface="Montserrat"/>
              <a:sym typeface="Montserrat"/>
            </a:endParaRPr>
          </a:p>
        </p:txBody>
      </p:sp>
      <p:sp>
        <p:nvSpPr>
          <p:cNvPr id="481" name="Google Shape;481;p31"/>
          <p:cNvSpPr/>
          <p:nvPr/>
        </p:nvSpPr>
        <p:spPr>
          <a:xfrm>
            <a:off x="876513" y="1257550"/>
            <a:ext cx="2184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Normal Spacing</a:t>
            </a:r>
            <a:endParaRPr sz="1500">
              <a:solidFill>
                <a:schemeClr val="lt1"/>
              </a:solidFill>
              <a:latin typeface="Montserrat"/>
              <a:ea typeface="Montserrat"/>
              <a:cs typeface="Montserrat"/>
              <a:sym typeface="Montserrat"/>
            </a:endParaRPr>
          </a:p>
        </p:txBody>
      </p:sp>
      <p:sp>
        <p:nvSpPr>
          <p:cNvPr id="482" name="Google Shape;482;p31"/>
          <p:cNvSpPr/>
          <p:nvPr/>
        </p:nvSpPr>
        <p:spPr>
          <a:xfrm>
            <a:off x="876513" y="2468450"/>
            <a:ext cx="2184000" cy="7623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Crowded Spacing</a:t>
            </a:r>
            <a:endParaRPr sz="1500">
              <a:solidFill>
                <a:srgbClr val="F3F3F3"/>
              </a:solidFill>
              <a:latin typeface="Montserrat"/>
              <a:ea typeface="Montserrat"/>
              <a:cs typeface="Montserrat"/>
              <a:sym typeface="Montserrat"/>
            </a:endParaRPr>
          </a:p>
        </p:txBody>
      </p:sp>
      <p:sp>
        <p:nvSpPr>
          <p:cNvPr id="483" name="Google Shape;483;p31"/>
          <p:cNvSpPr/>
          <p:nvPr/>
        </p:nvSpPr>
        <p:spPr>
          <a:xfrm>
            <a:off x="876513" y="2468450"/>
            <a:ext cx="2184000" cy="7623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Crowded Spacing</a:t>
            </a:r>
            <a:endParaRPr sz="1500">
              <a:solidFill>
                <a:srgbClr val="F3F3F3"/>
              </a:solidFill>
              <a:latin typeface="Montserrat"/>
              <a:ea typeface="Montserrat"/>
              <a:cs typeface="Montserrat"/>
              <a:sym typeface="Montserrat"/>
            </a:endParaRPr>
          </a:p>
        </p:txBody>
      </p:sp>
      <p:sp>
        <p:nvSpPr>
          <p:cNvPr id="484" name="Google Shape;484;p31"/>
          <p:cNvSpPr/>
          <p:nvPr/>
        </p:nvSpPr>
        <p:spPr>
          <a:xfrm>
            <a:off x="876513" y="3679350"/>
            <a:ext cx="2184000" cy="7623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Large </a:t>
            </a:r>
            <a:r>
              <a:rPr lang="en" sz="1500">
                <a:solidFill>
                  <a:srgbClr val="F3F3F3"/>
                </a:solidFill>
                <a:latin typeface="Montserrat"/>
                <a:ea typeface="Montserrat"/>
                <a:cs typeface="Montserrat"/>
                <a:sym typeface="Montserrat"/>
              </a:rPr>
              <a:t>Spacing</a:t>
            </a:r>
            <a:endParaRPr sz="1500">
              <a:solidFill>
                <a:srgbClr val="F3F3F3"/>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2"/>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Spacing</a:t>
            </a:r>
            <a:endParaRPr/>
          </a:p>
        </p:txBody>
      </p:sp>
      <p:pic>
        <p:nvPicPr>
          <p:cNvPr id="490" name="Google Shape;490;p32"/>
          <p:cNvPicPr preferRelativeResize="0"/>
          <p:nvPr/>
        </p:nvPicPr>
        <p:blipFill>
          <a:blip r:embed="rId3">
            <a:alphaModFix/>
          </a:blip>
          <a:stretch>
            <a:fillRect/>
          </a:stretch>
        </p:blipFill>
        <p:spPr>
          <a:xfrm>
            <a:off x="1428750" y="1020588"/>
            <a:ext cx="6286500" cy="342900"/>
          </a:xfrm>
          <a:prstGeom prst="rect">
            <a:avLst/>
          </a:prstGeom>
          <a:noFill/>
          <a:ln>
            <a:noFill/>
          </a:ln>
        </p:spPr>
      </p:pic>
      <p:pic>
        <p:nvPicPr>
          <p:cNvPr id="491" name="Google Shape;491;p32"/>
          <p:cNvPicPr preferRelativeResize="0"/>
          <p:nvPr/>
        </p:nvPicPr>
        <p:blipFill>
          <a:blip r:embed="rId4">
            <a:alphaModFix/>
          </a:blip>
          <a:stretch>
            <a:fillRect/>
          </a:stretch>
        </p:blipFill>
        <p:spPr>
          <a:xfrm>
            <a:off x="4223325" y="1701500"/>
            <a:ext cx="4539680" cy="870275"/>
          </a:xfrm>
          <a:prstGeom prst="rect">
            <a:avLst/>
          </a:prstGeom>
          <a:noFill/>
          <a:ln>
            <a:noFill/>
          </a:ln>
        </p:spPr>
      </p:pic>
      <p:pic>
        <p:nvPicPr>
          <p:cNvPr id="492" name="Google Shape;492;p32"/>
          <p:cNvPicPr preferRelativeResize="0"/>
          <p:nvPr/>
        </p:nvPicPr>
        <p:blipFill>
          <a:blip r:embed="rId5">
            <a:alphaModFix/>
          </a:blip>
          <a:stretch>
            <a:fillRect/>
          </a:stretch>
        </p:blipFill>
        <p:spPr>
          <a:xfrm>
            <a:off x="4223325" y="2724150"/>
            <a:ext cx="4539676" cy="888852"/>
          </a:xfrm>
          <a:prstGeom prst="rect">
            <a:avLst/>
          </a:prstGeom>
          <a:noFill/>
          <a:ln>
            <a:noFill/>
          </a:ln>
        </p:spPr>
      </p:pic>
      <p:pic>
        <p:nvPicPr>
          <p:cNvPr id="493" name="Google Shape;493;p32"/>
          <p:cNvPicPr preferRelativeResize="0"/>
          <p:nvPr/>
        </p:nvPicPr>
        <p:blipFill>
          <a:blip r:embed="rId6">
            <a:alphaModFix/>
          </a:blip>
          <a:stretch>
            <a:fillRect/>
          </a:stretch>
        </p:blipFill>
        <p:spPr>
          <a:xfrm>
            <a:off x="4223325" y="3765381"/>
            <a:ext cx="4539676" cy="863744"/>
          </a:xfrm>
          <a:prstGeom prst="rect">
            <a:avLst/>
          </a:prstGeom>
          <a:noFill/>
          <a:ln>
            <a:noFill/>
          </a:ln>
        </p:spPr>
      </p:pic>
      <p:sp>
        <p:nvSpPr>
          <p:cNvPr id="494" name="Google Shape;494;p32"/>
          <p:cNvSpPr/>
          <p:nvPr/>
        </p:nvSpPr>
        <p:spPr>
          <a:xfrm>
            <a:off x="892363" y="2787425"/>
            <a:ext cx="2184000" cy="7623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Narrow </a:t>
            </a:r>
            <a:r>
              <a:rPr lang="en" sz="1500">
                <a:solidFill>
                  <a:srgbClr val="F3F3F3"/>
                </a:solidFill>
                <a:latin typeface="Montserrat"/>
                <a:ea typeface="Montserrat"/>
                <a:cs typeface="Montserrat"/>
                <a:sym typeface="Montserrat"/>
              </a:rPr>
              <a:t>Spacing</a:t>
            </a:r>
            <a:endParaRPr sz="1500">
              <a:solidFill>
                <a:srgbClr val="F3F3F3"/>
              </a:solidFill>
              <a:latin typeface="Montserrat"/>
              <a:ea typeface="Montserrat"/>
              <a:cs typeface="Montserrat"/>
              <a:sym typeface="Montserrat"/>
            </a:endParaRPr>
          </a:p>
        </p:txBody>
      </p:sp>
      <p:sp>
        <p:nvSpPr>
          <p:cNvPr id="495" name="Google Shape;495;p32"/>
          <p:cNvSpPr/>
          <p:nvPr/>
        </p:nvSpPr>
        <p:spPr>
          <a:xfrm>
            <a:off x="892363" y="3765375"/>
            <a:ext cx="2184000" cy="7623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Wide </a:t>
            </a:r>
            <a:r>
              <a:rPr lang="en" sz="1500">
                <a:solidFill>
                  <a:srgbClr val="F3F3F3"/>
                </a:solidFill>
                <a:latin typeface="Montserrat"/>
                <a:ea typeface="Montserrat"/>
                <a:cs typeface="Montserrat"/>
                <a:sym typeface="Montserrat"/>
              </a:rPr>
              <a:t>Spacing</a:t>
            </a:r>
            <a:endParaRPr sz="1500">
              <a:solidFill>
                <a:srgbClr val="F3F3F3"/>
              </a:solidFill>
              <a:latin typeface="Montserrat"/>
              <a:ea typeface="Montserrat"/>
              <a:cs typeface="Montserrat"/>
              <a:sym typeface="Montserrat"/>
            </a:endParaRPr>
          </a:p>
        </p:txBody>
      </p:sp>
      <p:sp>
        <p:nvSpPr>
          <p:cNvPr id="496" name="Google Shape;496;p32"/>
          <p:cNvSpPr/>
          <p:nvPr/>
        </p:nvSpPr>
        <p:spPr>
          <a:xfrm>
            <a:off x="892363" y="1755487"/>
            <a:ext cx="2184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Normal </a:t>
            </a:r>
            <a:r>
              <a:rPr lang="en" sz="1500">
                <a:solidFill>
                  <a:srgbClr val="F3F3F3"/>
                </a:solidFill>
                <a:latin typeface="Montserrat"/>
                <a:ea typeface="Montserrat"/>
                <a:cs typeface="Montserrat"/>
                <a:sym typeface="Montserrat"/>
              </a:rPr>
              <a:t>Spacing</a:t>
            </a:r>
            <a:endParaRPr sz="1500">
              <a:solidFill>
                <a:srgbClr val="F3F3F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3"/>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Margin</a:t>
            </a:r>
            <a:endParaRPr/>
          </a:p>
        </p:txBody>
      </p:sp>
      <p:pic>
        <p:nvPicPr>
          <p:cNvPr id="502" name="Google Shape;502;p33"/>
          <p:cNvPicPr preferRelativeResize="0"/>
          <p:nvPr/>
        </p:nvPicPr>
        <p:blipFill>
          <a:blip r:embed="rId3">
            <a:alphaModFix/>
          </a:blip>
          <a:stretch>
            <a:fillRect/>
          </a:stretch>
        </p:blipFill>
        <p:spPr>
          <a:xfrm>
            <a:off x="2373825" y="1100125"/>
            <a:ext cx="4286250" cy="3409950"/>
          </a:xfrm>
          <a:prstGeom prst="rect">
            <a:avLst/>
          </a:prstGeom>
          <a:noFill/>
          <a:ln>
            <a:noFill/>
          </a:ln>
        </p:spPr>
      </p:pic>
      <p:sp>
        <p:nvSpPr>
          <p:cNvPr id="503" name="Google Shape;503;p33"/>
          <p:cNvSpPr/>
          <p:nvPr/>
        </p:nvSpPr>
        <p:spPr>
          <a:xfrm>
            <a:off x="4735525" y="1107375"/>
            <a:ext cx="160200" cy="422700"/>
          </a:xfrm>
          <a:prstGeom prst="upDown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txBox="1"/>
          <p:nvPr/>
        </p:nvSpPr>
        <p:spPr>
          <a:xfrm>
            <a:off x="4895725" y="1110975"/>
            <a:ext cx="237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C92D5"/>
                </a:solidFill>
                <a:latin typeface="Montserrat"/>
                <a:ea typeface="Montserrat"/>
                <a:cs typeface="Montserrat"/>
                <a:sym typeface="Montserrat"/>
              </a:rPr>
              <a:t>Top Margin</a:t>
            </a:r>
            <a:endParaRPr b="1" sz="1500">
              <a:solidFill>
                <a:srgbClr val="2C92D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7"/>
          <p:cNvSpPr/>
          <p:nvPr/>
        </p:nvSpPr>
        <p:spPr>
          <a:xfrm>
            <a:off x="4113450" y="2102625"/>
            <a:ext cx="4663800" cy="1708500"/>
          </a:xfrm>
          <a:prstGeom prst="round2DiagRect">
            <a:avLst>
              <a:gd fmla="val 16667" name="adj1"/>
              <a:gd fmla="val 0" name="adj2"/>
            </a:avLst>
          </a:prstGeom>
          <a:noFill/>
          <a:ln cap="flat" cmpd="sng" w="28575">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42" name="Google Shape;42;p7"/>
          <p:cNvSpPr/>
          <p:nvPr/>
        </p:nvSpPr>
        <p:spPr>
          <a:xfrm>
            <a:off x="402175" y="1560525"/>
            <a:ext cx="26034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Applications</a:t>
            </a:r>
            <a:endParaRPr>
              <a:solidFill>
                <a:schemeClr val="lt1"/>
              </a:solidFill>
              <a:latin typeface="Montserrat"/>
              <a:ea typeface="Montserrat"/>
              <a:cs typeface="Montserrat"/>
              <a:sym typeface="Montserrat"/>
            </a:endParaRPr>
          </a:p>
        </p:txBody>
      </p:sp>
      <p:grpSp>
        <p:nvGrpSpPr>
          <p:cNvPr id="43" name="Google Shape;43;p7"/>
          <p:cNvGrpSpPr/>
          <p:nvPr/>
        </p:nvGrpSpPr>
        <p:grpSpPr>
          <a:xfrm>
            <a:off x="402175" y="2102625"/>
            <a:ext cx="2603400" cy="894513"/>
            <a:chOff x="373950" y="1326525"/>
            <a:chExt cx="2603400" cy="894513"/>
          </a:xfrm>
        </p:grpSpPr>
        <p:sp>
          <p:nvSpPr>
            <p:cNvPr id="44" name="Google Shape;44;p7"/>
            <p:cNvSpPr/>
            <p:nvPr/>
          </p:nvSpPr>
          <p:spPr>
            <a:xfrm>
              <a:off x="373950" y="1487238"/>
              <a:ext cx="2603400" cy="7338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nvSpPr>
          <p:spPr>
            <a:xfrm>
              <a:off x="694950" y="1326525"/>
              <a:ext cx="1961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13538A"/>
                  </a:solidFill>
                  <a:highlight>
                    <a:schemeClr val="lt1"/>
                  </a:highlight>
                  <a:latin typeface="Montserrat"/>
                  <a:ea typeface="Montserrat"/>
                  <a:cs typeface="Montserrat"/>
                  <a:sym typeface="Montserrat"/>
                </a:rPr>
                <a:t>Psychological analysis</a:t>
              </a:r>
              <a:endParaRPr b="1" sz="900">
                <a:solidFill>
                  <a:srgbClr val="13538A"/>
                </a:solidFill>
                <a:highlight>
                  <a:schemeClr val="lt1"/>
                </a:highlight>
                <a:latin typeface="Montserrat"/>
                <a:ea typeface="Montserrat"/>
                <a:cs typeface="Montserrat"/>
                <a:sym typeface="Montserrat"/>
              </a:endParaRPr>
            </a:p>
          </p:txBody>
        </p:sp>
        <p:sp>
          <p:nvSpPr>
            <p:cNvPr id="46" name="Google Shape;46;p7"/>
            <p:cNvSpPr txBox="1"/>
            <p:nvPr/>
          </p:nvSpPr>
          <p:spPr>
            <a:xfrm>
              <a:off x="490350" y="1638750"/>
              <a:ext cx="237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Graphology is used clinically by counsellors and psychotherapists. </a:t>
              </a:r>
              <a:endParaRPr sz="800">
                <a:solidFill>
                  <a:srgbClr val="434343"/>
                </a:solidFill>
                <a:latin typeface="Montserrat"/>
                <a:ea typeface="Montserrat"/>
                <a:cs typeface="Montserrat"/>
                <a:sym typeface="Montserrat"/>
              </a:endParaRPr>
            </a:p>
          </p:txBody>
        </p:sp>
      </p:grpSp>
      <p:grpSp>
        <p:nvGrpSpPr>
          <p:cNvPr id="47" name="Google Shape;47;p7"/>
          <p:cNvGrpSpPr/>
          <p:nvPr/>
        </p:nvGrpSpPr>
        <p:grpSpPr>
          <a:xfrm>
            <a:off x="402175" y="3052325"/>
            <a:ext cx="2603400" cy="961125"/>
            <a:chOff x="373950" y="1326525"/>
            <a:chExt cx="2603400" cy="961125"/>
          </a:xfrm>
        </p:grpSpPr>
        <p:sp>
          <p:nvSpPr>
            <p:cNvPr id="48" name="Google Shape;48;p7"/>
            <p:cNvSpPr/>
            <p:nvPr/>
          </p:nvSpPr>
          <p:spPr>
            <a:xfrm>
              <a:off x="373950" y="1487238"/>
              <a:ext cx="2603400" cy="733800"/>
            </a:xfrm>
            <a:prstGeom prst="round2DiagRect">
              <a:avLst>
                <a:gd fmla="val 16667" name="adj1"/>
                <a:gd fmla="val 0" name="adj2"/>
              </a:avLst>
            </a:prstGeom>
            <a:noFill/>
            <a:ln cap="flat" cmpd="sng" w="28575">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txBox="1"/>
            <p:nvPr/>
          </p:nvSpPr>
          <p:spPr>
            <a:xfrm>
              <a:off x="694950" y="1326525"/>
              <a:ext cx="1961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3EDAD8"/>
                  </a:solidFill>
                  <a:highlight>
                    <a:schemeClr val="lt1"/>
                  </a:highlight>
                  <a:latin typeface="Montserrat"/>
                  <a:ea typeface="Montserrat"/>
                  <a:cs typeface="Montserrat"/>
                  <a:sym typeface="Montserrat"/>
                </a:rPr>
                <a:t>Employment profiling</a:t>
              </a:r>
              <a:endParaRPr b="1" sz="900">
                <a:solidFill>
                  <a:srgbClr val="3EDAD8"/>
                </a:solidFill>
                <a:highlight>
                  <a:schemeClr val="lt1"/>
                </a:highlight>
                <a:latin typeface="Montserrat"/>
                <a:ea typeface="Montserrat"/>
                <a:cs typeface="Montserrat"/>
                <a:sym typeface="Montserrat"/>
              </a:endParaRPr>
            </a:p>
          </p:txBody>
        </p:sp>
        <p:sp>
          <p:nvSpPr>
            <p:cNvPr id="50" name="Google Shape;50;p7"/>
            <p:cNvSpPr txBox="1"/>
            <p:nvPr/>
          </p:nvSpPr>
          <p:spPr>
            <a:xfrm>
              <a:off x="490350" y="1487250"/>
              <a:ext cx="237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 A graphological report is meant to be used in conjunction with other tools, such as comprehensive background checks, practical demonstration or record of work skills.</a:t>
              </a:r>
              <a:endParaRPr sz="800">
                <a:solidFill>
                  <a:srgbClr val="434343"/>
                </a:solidFill>
                <a:latin typeface="Montserrat"/>
                <a:ea typeface="Montserrat"/>
                <a:cs typeface="Montserrat"/>
                <a:sym typeface="Montserrat"/>
              </a:endParaRPr>
            </a:p>
          </p:txBody>
        </p:sp>
      </p:grpSp>
      <p:sp>
        <p:nvSpPr>
          <p:cNvPr id="51" name="Google Shape;51;p7"/>
          <p:cNvSpPr/>
          <p:nvPr/>
        </p:nvSpPr>
        <p:spPr>
          <a:xfrm>
            <a:off x="5912550" y="1704625"/>
            <a:ext cx="3080400" cy="11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4113450" y="1560525"/>
            <a:ext cx="46638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Problem Statement</a:t>
            </a:r>
            <a:endParaRPr>
              <a:solidFill>
                <a:schemeClr val="lt1"/>
              </a:solidFill>
              <a:latin typeface="Montserrat"/>
              <a:ea typeface="Montserrat"/>
              <a:cs typeface="Montserrat"/>
              <a:sym typeface="Montserrat"/>
            </a:endParaRPr>
          </a:p>
        </p:txBody>
      </p:sp>
      <p:sp>
        <p:nvSpPr>
          <p:cNvPr id="53" name="Google Shape;53;p7"/>
          <p:cNvSpPr/>
          <p:nvPr/>
        </p:nvSpPr>
        <p:spPr>
          <a:xfrm>
            <a:off x="3894675" y="2991550"/>
            <a:ext cx="3080400" cy="11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nvSpPr>
        <p:spPr>
          <a:xfrm>
            <a:off x="4272150" y="2312425"/>
            <a:ext cx="43464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50">
                <a:solidFill>
                  <a:srgbClr val="434343"/>
                </a:solidFill>
                <a:latin typeface="Montserrat"/>
                <a:ea typeface="Montserrat"/>
                <a:cs typeface="Montserrat"/>
                <a:sym typeface="Montserrat"/>
              </a:rPr>
              <a:t>A system is proposed to </a:t>
            </a:r>
            <a:r>
              <a:rPr b="1" lang="en" sz="1450">
                <a:solidFill>
                  <a:srgbClr val="13538A"/>
                </a:solidFill>
                <a:latin typeface="Montserrat"/>
                <a:ea typeface="Montserrat"/>
                <a:cs typeface="Montserrat"/>
                <a:sym typeface="Montserrat"/>
              </a:rPr>
              <a:t>automate </a:t>
            </a:r>
            <a:r>
              <a:rPr lang="en" sz="1450">
                <a:solidFill>
                  <a:srgbClr val="434343"/>
                </a:solidFill>
                <a:latin typeface="Montserrat"/>
                <a:ea typeface="Montserrat"/>
                <a:cs typeface="Montserrat"/>
                <a:sym typeface="Montserrat"/>
              </a:rPr>
              <a:t>the basic handwriting analysis tasks of graphology to determine a few important </a:t>
            </a:r>
            <a:r>
              <a:rPr b="1" lang="en" sz="1450">
                <a:solidFill>
                  <a:srgbClr val="13538A"/>
                </a:solidFill>
                <a:latin typeface="Montserrat"/>
                <a:ea typeface="Montserrat"/>
                <a:cs typeface="Montserrat"/>
                <a:sym typeface="Montserrat"/>
              </a:rPr>
              <a:t>personality traits</a:t>
            </a:r>
            <a:r>
              <a:rPr lang="en" sz="1450">
                <a:solidFill>
                  <a:srgbClr val="434343"/>
                </a:solidFill>
                <a:latin typeface="Montserrat"/>
                <a:ea typeface="Montserrat"/>
                <a:cs typeface="Montserrat"/>
                <a:sym typeface="Montserrat"/>
              </a:rPr>
              <a:t>.</a:t>
            </a:r>
            <a:endParaRPr sz="1450">
              <a:solidFill>
                <a:srgbClr val="434343"/>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Pen Pressure</a:t>
            </a:r>
            <a:endParaRPr/>
          </a:p>
        </p:txBody>
      </p:sp>
      <p:pic>
        <p:nvPicPr>
          <p:cNvPr id="510" name="Google Shape;510;p34"/>
          <p:cNvPicPr preferRelativeResize="0"/>
          <p:nvPr/>
        </p:nvPicPr>
        <p:blipFill>
          <a:blip r:embed="rId3">
            <a:alphaModFix/>
          </a:blip>
          <a:stretch>
            <a:fillRect/>
          </a:stretch>
        </p:blipFill>
        <p:spPr>
          <a:xfrm>
            <a:off x="466025" y="1148625"/>
            <a:ext cx="3231300" cy="3179450"/>
          </a:xfrm>
          <a:prstGeom prst="rect">
            <a:avLst/>
          </a:prstGeom>
          <a:noFill/>
          <a:ln>
            <a:noFill/>
          </a:ln>
        </p:spPr>
      </p:pic>
      <p:pic>
        <p:nvPicPr>
          <p:cNvPr id="511" name="Google Shape;511;p34"/>
          <p:cNvPicPr preferRelativeResize="0"/>
          <p:nvPr/>
        </p:nvPicPr>
        <p:blipFill>
          <a:blip r:embed="rId4">
            <a:alphaModFix/>
          </a:blip>
          <a:stretch>
            <a:fillRect/>
          </a:stretch>
        </p:blipFill>
        <p:spPr>
          <a:xfrm>
            <a:off x="4782325" y="1194689"/>
            <a:ext cx="3231300" cy="3120086"/>
          </a:xfrm>
          <a:prstGeom prst="rect">
            <a:avLst/>
          </a:prstGeom>
          <a:noFill/>
          <a:ln>
            <a:noFill/>
          </a:ln>
        </p:spPr>
      </p:pic>
      <p:sp>
        <p:nvSpPr>
          <p:cNvPr id="512" name="Google Shape;512;p34"/>
          <p:cNvSpPr/>
          <p:nvPr/>
        </p:nvSpPr>
        <p:spPr>
          <a:xfrm>
            <a:off x="466025" y="882825"/>
            <a:ext cx="3231300" cy="2658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Normal</a:t>
            </a:r>
            <a:endParaRPr sz="1500">
              <a:solidFill>
                <a:srgbClr val="F3F3F3"/>
              </a:solidFill>
              <a:latin typeface="Montserrat"/>
              <a:ea typeface="Montserrat"/>
              <a:cs typeface="Montserrat"/>
              <a:sym typeface="Montserrat"/>
            </a:endParaRPr>
          </a:p>
        </p:txBody>
      </p:sp>
      <p:sp>
        <p:nvSpPr>
          <p:cNvPr id="513" name="Google Shape;513;p34"/>
          <p:cNvSpPr/>
          <p:nvPr/>
        </p:nvSpPr>
        <p:spPr>
          <a:xfrm>
            <a:off x="4782325" y="882825"/>
            <a:ext cx="3231300" cy="2658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3F3F3"/>
                </a:solidFill>
                <a:latin typeface="Montserrat"/>
                <a:ea typeface="Montserrat"/>
                <a:cs typeface="Montserrat"/>
                <a:sym typeface="Montserrat"/>
              </a:rPr>
              <a:t>Inverted</a:t>
            </a:r>
            <a:endParaRPr sz="1500">
              <a:solidFill>
                <a:srgbClr val="F3F3F3"/>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5"/>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Slant of Letters</a:t>
            </a:r>
            <a:endParaRPr/>
          </a:p>
        </p:txBody>
      </p:sp>
      <p:pic>
        <p:nvPicPr>
          <p:cNvPr id="519" name="Google Shape;519;p35"/>
          <p:cNvPicPr preferRelativeResize="0"/>
          <p:nvPr/>
        </p:nvPicPr>
        <p:blipFill>
          <a:blip r:embed="rId3">
            <a:alphaModFix/>
          </a:blip>
          <a:stretch>
            <a:fillRect/>
          </a:stretch>
        </p:blipFill>
        <p:spPr>
          <a:xfrm>
            <a:off x="3900988" y="3607574"/>
            <a:ext cx="4041476" cy="1007375"/>
          </a:xfrm>
          <a:prstGeom prst="rect">
            <a:avLst/>
          </a:prstGeom>
          <a:noFill/>
          <a:ln>
            <a:noFill/>
          </a:ln>
        </p:spPr>
      </p:pic>
      <p:pic>
        <p:nvPicPr>
          <p:cNvPr id="520" name="Google Shape;520;p35"/>
          <p:cNvPicPr preferRelativeResize="0"/>
          <p:nvPr/>
        </p:nvPicPr>
        <p:blipFill>
          <a:blip r:embed="rId4">
            <a:alphaModFix/>
          </a:blip>
          <a:stretch>
            <a:fillRect/>
          </a:stretch>
        </p:blipFill>
        <p:spPr>
          <a:xfrm>
            <a:off x="3796938" y="1235950"/>
            <a:ext cx="4249574" cy="795875"/>
          </a:xfrm>
          <a:prstGeom prst="rect">
            <a:avLst/>
          </a:prstGeom>
          <a:noFill/>
          <a:ln>
            <a:noFill/>
          </a:ln>
        </p:spPr>
      </p:pic>
      <p:pic>
        <p:nvPicPr>
          <p:cNvPr id="521" name="Google Shape;521;p35"/>
          <p:cNvPicPr preferRelativeResize="0"/>
          <p:nvPr/>
        </p:nvPicPr>
        <p:blipFill>
          <a:blip r:embed="rId5">
            <a:alphaModFix/>
          </a:blip>
          <a:stretch>
            <a:fillRect/>
          </a:stretch>
        </p:blipFill>
        <p:spPr>
          <a:xfrm>
            <a:off x="3796937" y="2279777"/>
            <a:ext cx="4249574" cy="1079846"/>
          </a:xfrm>
          <a:prstGeom prst="rect">
            <a:avLst/>
          </a:prstGeom>
          <a:noFill/>
          <a:ln>
            <a:noFill/>
          </a:ln>
        </p:spPr>
      </p:pic>
      <p:sp>
        <p:nvSpPr>
          <p:cNvPr id="522" name="Google Shape;522;p35"/>
          <p:cNvSpPr/>
          <p:nvPr/>
        </p:nvSpPr>
        <p:spPr>
          <a:xfrm>
            <a:off x="987388" y="1235975"/>
            <a:ext cx="2184000" cy="7623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Inclined</a:t>
            </a:r>
            <a:endParaRPr sz="1500">
              <a:solidFill>
                <a:schemeClr val="lt1"/>
              </a:solidFill>
              <a:latin typeface="Montserrat"/>
              <a:ea typeface="Montserrat"/>
              <a:cs typeface="Montserrat"/>
              <a:sym typeface="Montserrat"/>
            </a:endParaRPr>
          </a:p>
        </p:txBody>
      </p:sp>
      <p:sp>
        <p:nvSpPr>
          <p:cNvPr id="523" name="Google Shape;523;p35"/>
          <p:cNvSpPr/>
          <p:nvPr/>
        </p:nvSpPr>
        <p:spPr>
          <a:xfrm>
            <a:off x="987388" y="2438550"/>
            <a:ext cx="2184000" cy="7623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Normal</a:t>
            </a:r>
            <a:endParaRPr sz="1500">
              <a:solidFill>
                <a:schemeClr val="lt1"/>
              </a:solidFill>
              <a:latin typeface="Montserrat"/>
              <a:ea typeface="Montserrat"/>
              <a:cs typeface="Montserrat"/>
              <a:sym typeface="Montserrat"/>
            </a:endParaRPr>
          </a:p>
        </p:txBody>
      </p:sp>
      <p:sp>
        <p:nvSpPr>
          <p:cNvPr id="524" name="Google Shape;524;p35"/>
          <p:cNvSpPr/>
          <p:nvPr/>
        </p:nvSpPr>
        <p:spPr>
          <a:xfrm>
            <a:off x="987388" y="3641125"/>
            <a:ext cx="2184000" cy="7623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ontserrat"/>
                <a:ea typeface="Montserrat"/>
                <a:cs typeface="Montserrat"/>
                <a:sym typeface="Montserrat"/>
              </a:rPr>
              <a:t>Reclined</a:t>
            </a:r>
            <a:endParaRPr sz="150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6"/>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Processed Data</a:t>
            </a:r>
            <a:endParaRPr/>
          </a:p>
        </p:txBody>
      </p:sp>
      <p:pic>
        <p:nvPicPr>
          <p:cNvPr id="530" name="Google Shape;530;p36"/>
          <p:cNvPicPr preferRelativeResize="0"/>
          <p:nvPr/>
        </p:nvPicPr>
        <p:blipFill>
          <a:blip r:embed="rId3">
            <a:alphaModFix/>
          </a:blip>
          <a:stretch>
            <a:fillRect/>
          </a:stretch>
        </p:blipFill>
        <p:spPr>
          <a:xfrm>
            <a:off x="2301975" y="1073650"/>
            <a:ext cx="4540050" cy="354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7"/>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pic>
        <p:nvPicPr>
          <p:cNvPr id="536" name="Google Shape;536;p37"/>
          <p:cNvPicPr preferRelativeResize="0"/>
          <p:nvPr/>
        </p:nvPicPr>
        <p:blipFill>
          <a:blip r:embed="rId3">
            <a:alphaModFix/>
          </a:blip>
          <a:stretch>
            <a:fillRect/>
          </a:stretch>
        </p:blipFill>
        <p:spPr>
          <a:xfrm>
            <a:off x="670650" y="2571750"/>
            <a:ext cx="1336050" cy="1336050"/>
          </a:xfrm>
          <a:prstGeom prst="rect">
            <a:avLst/>
          </a:prstGeom>
          <a:noFill/>
          <a:ln>
            <a:noFill/>
          </a:ln>
        </p:spPr>
      </p:pic>
      <p:pic>
        <p:nvPicPr>
          <p:cNvPr id="537" name="Google Shape;537;p37"/>
          <p:cNvPicPr preferRelativeResize="0"/>
          <p:nvPr/>
        </p:nvPicPr>
        <p:blipFill>
          <a:blip r:embed="rId3">
            <a:alphaModFix/>
          </a:blip>
          <a:stretch>
            <a:fillRect/>
          </a:stretch>
        </p:blipFill>
        <p:spPr>
          <a:xfrm>
            <a:off x="2304950" y="2571750"/>
            <a:ext cx="1336050" cy="1336050"/>
          </a:xfrm>
          <a:prstGeom prst="rect">
            <a:avLst/>
          </a:prstGeom>
          <a:noFill/>
          <a:ln>
            <a:noFill/>
          </a:ln>
        </p:spPr>
      </p:pic>
      <p:pic>
        <p:nvPicPr>
          <p:cNvPr id="538" name="Google Shape;538;p37"/>
          <p:cNvPicPr preferRelativeResize="0"/>
          <p:nvPr/>
        </p:nvPicPr>
        <p:blipFill>
          <a:blip r:embed="rId3">
            <a:alphaModFix/>
          </a:blip>
          <a:stretch>
            <a:fillRect/>
          </a:stretch>
        </p:blipFill>
        <p:spPr>
          <a:xfrm>
            <a:off x="3939238" y="2571750"/>
            <a:ext cx="1336050" cy="1336050"/>
          </a:xfrm>
          <a:prstGeom prst="rect">
            <a:avLst/>
          </a:prstGeom>
          <a:noFill/>
          <a:ln>
            <a:noFill/>
          </a:ln>
        </p:spPr>
      </p:pic>
      <p:pic>
        <p:nvPicPr>
          <p:cNvPr id="539" name="Google Shape;539;p37"/>
          <p:cNvPicPr preferRelativeResize="0"/>
          <p:nvPr/>
        </p:nvPicPr>
        <p:blipFill>
          <a:blip r:embed="rId3">
            <a:alphaModFix/>
          </a:blip>
          <a:stretch>
            <a:fillRect/>
          </a:stretch>
        </p:blipFill>
        <p:spPr>
          <a:xfrm>
            <a:off x="5573550" y="2571750"/>
            <a:ext cx="1336050" cy="1336050"/>
          </a:xfrm>
          <a:prstGeom prst="rect">
            <a:avLst/>
          </a:prstGeom>
          <a:noFill/>
          <a:ln>
            <a:noFill/>
          </a:ln>
        </p:spPr>
      </p:pic>
      <p:pic>
        <p:nvPicPr>
          <p:cNvPr id="540" name="Google Shape;540;p37"/>
          <p:cNvPicPr preferRelativeResize="0"/>
          <p:nvPr/>
        </p:nvPicPr>
        <p:blipFill>
          <a:blip r:embed="rId3">
            <a:alphaModFix/>
          </a:blip>
          <a:stretch>
            <a:fillRect/>
          </a:stretch>
        </p:blipFill>
        <p:spPr>
          <a:xfrm>
            <a:off x="7207850" y="2571750"/>
            <a:ext cx="1336050" cy="1336050"/>
          </a:xfrm>
          <a:prstGeom prst="rect">
            <a:avLst/>
          </a:prstGeom>
          <a:noFill/>
          <a:ln>
            <a:noFill/>
          </a:ln>
        </p:spPr>
      </p:pic>
      <p:pic>
        <p:nvPicPr>
          <p:cNvPr id="541" name="Google Shape;541;p37"/>
          <p:cNvPicPr preferRelativeResize="0"/>
          <p:nvPr/>
        </p:nvPicPr>
        <p:blipFill>
          <a:blip r:embed="rId4">
            <a:alphaModFix/>
          </a:blip>
          <a:stretch>
            <a:fillRect/>
          </a:stretch>
        </p:blipFill>
        <p:spPr>
          <a:xfrm>
            <a:off x="4024625" y="1044525"/>
            <a:ext cx="1165300" cy="1165300"/>
          </a:xfrm>
          <a:prstGeom prst="rect">
            <a:avLst/>
          </a:prstGeom>
          <a:noFill/>
          <a:ln>
            <a:noFill/>
          </a:ln>
        </p:spPr>
      </p:pic>
      <p:cxnSp>
        <p:nvCxnSpPr>
          <p:cNvPr id="542" name="Google Shape;542;p37"/>
          <p:cNvCxnSpPr>
            <a:stCxn id="541" idx="1"/>
            <a:endCxn id="536" idx="0"/>
          </p:cNvCxnSpPr>
          <p:nvPr/>
        </p:nvCxnSpPr>
        <p:spPr>
          <a:xfrm flipH="1">
            <a:off x="1338725" y="1627175"/>
            <a:ext cx="2685900" cy="944700"/>
          </a:xfrm>
          <a:prstGeom prst="bentConnector2">
            <a:avLst/>
          </a:prstGeom>
          <a:noFill/>
          <a:ln cap="flat" cmpd="sng" w="9525">
            <a:solidFill>
              <a:schemeClr val="dk2"/>
            </a:solidFill>
            <a:prstDash val="solid"/>
            <a:round/>
            <a:headEnd len="med" w="med" type="none"/>
            <a:tailEnd len="med" w="med" type="none"/>
          </a:ln>
        </p:spPr>
      </p:cxnSp>
      <p:cxnSp>
        <p:nvCxnSpPr>
          <p:cNvPr id="543" name="Google Shape;543;p37"/>
          <p:cNvCxnSpPr>
            <a:stCxn id="541" idx="3"/>
            <a:endCxn id="540" idx="0"/>
          </p:cNvCxnSpPr>
          <p:nvPr/>
        </p:nvCxnSpPr>
        <p:spPr>
          <a:xfrm>
            <a:off x="5189925" y="1627175"/>
            <a:ext cx="2685900" cy="944700"/>
          </a:xfrm>
          <a:prstGeom prst="bentConnector2">
            <a:avLst/>
          </a:prstGeom>
          <a:noFill/>
          <a:ln cap="flat" cmpd="sng" w="9525">
            <a:solidFill>
              <a:schemeClr val="dk2"/>
            </a:solidFill>
            <a:prstDash val="solid"/>
            <a:round/>
            <a:headEnd len="med" w="med" type="none"/>
            <a:tailEnd len="med" w="med" type="none"/>
          </a:ln>
        </p:spPr>
      </p:cxnSp>
      <p:cxnSp>
        <p:nvCxnSpPr>
          <p:cNvPr id="544" name="Google Shape;544;p37"/>
          <p:cNvCxnSpPr>
            <a:stCxn id="541" idx="1"/>
            <a:endCxn id="537" idx="0"/>
          </p:cNvCxnSpPr>
          <p:nvPr/>
        </p:nvCxnSpPr>
        <p:spPr>
          <a:xfrm flipH="1">
            <a:off x="2972825" y="1627175"/>
            <a:ext cx="1051800" cy="944700"/>
          </a:xfrm>
          <a:prstGeom prst="bentConnector2">
            <a:avLst/>
          </a:prstGeom>
          <a:noFill/>
          <a:ln cap="flat" cmpd="sng" w="9525">
            <a:solidFill>
              <a:schemeClr val="dk2"/>
            </a:solidFill>
            <a:prstDash val="solid"/>
            <a:round/>
            <a:headEnd len="med" w="med" type="none"/>
            <a:tailEnd len="med" w="med" type="none"/>
          </a:ln>
        </p:spPr>
      </p:cxnSp>
      <p:cxnSp>
        <p:nvCxnSpPr>
          <p:cNvPr id="545" name="Google Shape;545;p37"/>
          <p:cNvCxnSpPr>
            <a:stCxn id="541" idx="3"/>
            <a:endCxn id="539" idx="0"/>
          </p:cNvCxnSpPr>
          <p:nvPr/>
        </p:nvCxnSpPr>
        <p:spPr>
          <a:xfrm>
            <a:off x="5189925" y="1627175"/>
            <a:ext cx="1051800" cy="944700"/>
          </a:xfrm>
          <a:prstGeom prst="bentConnector2">
            <a:avLst/>
          </a:prstGeom>
          <a:noFill/>
          <a:ln cap="flat" cmpd="sng" w="9525">
            <a:solidFill>
              <a:schemeClr val="dk2"/>
            </a:solidFill>
            <a:prstDash val="solid"/>
            <a:round/>
            <a:headEnd len="med" w="med" type="none"/>
            <a:tailEnd len="med" w="med" type="none"/>
          </a:ln>
        </p:spPr>
      </p:cxnSp>
      <p:cxnSp>
        <p:nvCxnSpPr>
          <p:cNvPr id="546" name="Google Shape;546;p37"/>
          <p:cNvCxnSpPr>
            <a:stCxn id="541" idx="2"/>
            <a:endCxn id="538" idx="0"/>
          </p:cNvCxnSpPr>
          <p:nvPr/>
        </p:nvCxnSpPr>
        <p:spPr>
          <a:xfrm flipH="1" rot="-5400000">
            <a:off x="4426675" y="2390425"/>
            <a:ext cx="361800" cy="600"/>
          </a:xfrm>
          <a:prstGeom prst="bentConnector3">
            <a:avLst>
              <a:gd fmla="val 50017" name="adj1"/>
            </a:avLst>
          </a:prstGeom>
          <a:noFill/>
          <a:ln cap="flat" cmpd="sng" w="9525">
            <a:solidFill>
              <a:schemeClr val="dk2"/>
            </a:solidFill>
            <a:prstDash val="solid"/>
            <a:round/>
            <a:headEnd len="med" w="med" type="none"/>
            <a:tailEnd len="med" w="med" type="none"/>
          </a:ln>
        </p:spPr>
      </p:cxnSp>
      <p:sp>
        <p:nvSpPr>
          <p:cNvPr id="547" name="Google Shape;547;p37"/>
          <p:cNvSpPr txBox="1"/>
          <p:nvPr/>
        </p:nvSpPr>
        <p:spPr>
          <a:xfrm>
            <a:off x="19563"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Openness</a:t>
            </a:r>
            <a:endParaRPr sz="1500">
              <a:solidFill>
                <a:srgbClr val="434343"/>
              </a:solidFill>
              <a:latin typeface="Montserrat"/>
              <a:ea typeface="Montserrat"/>
              <a:cs typeface="Montserrat"/>
              <a:sym typeface="Montserrat"/>
            </a:endParaRPr>
          </a:p>
        </p:txBody>
      </p:sp>
      <p:sp>
        <p:nvSpPr>
          <p:cNvPr id="548" name="Google Shape;548;p37"/>
          <p:cNvSpPr txBox="1"/>
          <p:nvPr/>
        </p:nvSpPr>
        <p:spPr>
          <a:xfrm>
            <a:off x="1787663"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Conscientiousness</a:t>
            </a:r>
            <a:endParaRPr sz="1500">
              <a:solidFill>
                <a:srgbClr val="434343"/>
              </a:solidFill>
              <a:latin typeface="Montserrat"/>
              <a:ea typeface="Montserrat"/>
              <a:cs typeface="Montserrat"/>
              <a:sym typeface="Montserrat"/>
            </a:endParaRPr>
          </a:p>
        </p:txBody>
      </p:sp>
      <p:sp>
        <p:nvSpPr>
          <p:cNvPr id="549" name="Google Shape;549;p37"/>
          <p:cNvSpPr txBox="1"/>
          <p:nvPr/>
        </p:nvSpPr>
        <p:spPr>
          <a:xfrm>
            <a:off x="3421975"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Extraversion</a:t>
            </a:r>
            <a:endParaRPr sz="1500">
              <a:solidFill>
                <a:srgbClr val="434343"/>
              </a:solidFill>
              <a:latin typeface="Montserrat"/>
              <a:ea typeface="Montserrat"/>
              <a:cs typeface="Montserrat"/>
              <a:sym typeface="Montserrat"/>
            </a:endParaRPr>
          </a:p>
        </p:txBody>
      </p:sp>
      <p:sp>
        <p:nvSpPr>
          <p:cNvPr id="550" name="Google Shape;550;p37"/>
          <p:cNvSpPr txBox="1"/>
          <p:nvPr/>
        </p:nvSpPr>
        <p:spPr>
          <a:xfrm>
            <a:off x="5056875"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Agreeableness</a:t>
            </a:r>
            <a:endParaRPr sz="1500">
              <a:solidFill>
                <a:srgbClr val="434343"/>
              </a:solidFill>
              <a:latin typeface="Montserrat"/>
              <a:ea typeface="Montserrat"/>
              <a:cs typeface="Montserrat"/>
              <a:sym typeface="Montserrat"/>
            </a:endParaRPr>
          </a:p>
        </p:txBody>
      </p:sp>
      <p:sp>
        <p:nvSpPr>
          <p:cNvPr id="551" name="Google Shape;551;p37"/>
          <p:cNvSpPr txBox="1"/>
          <p:nvPr/>
        </p:nvSpPr>
        <p:spPr>
          <a:xfrm>
            <a:off x="6690575"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Neuroticism</a:t>
            </a:r>
            <a:endParaRPr sz="1500">
              <a:solidFill>
                <a:srgbClr val="434343"/>
              </a:solidFill>
              <a:latin typeface="Montserrat"/>
              <a:ea typeface="Montserrat"/>
              <a:cs typeface="Montserrat"/>
              <a:sym typeface="Montserrat"/>
            </a:endParaRPr>
          </a:p>
        </p:txBody>
      </p:sp>
      <p:sp>
        <p:nvSpPr>
          <p:cNvPr id="552" name="Google Shape;552;p37"/>
          <p:cNvSpPr/>
          <p:nvPr/>
        </p:nvSpPr>
        <p:spPr>
          <a:xfrm>
            <a:off x="1888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Baseline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Slant of letters</a:t>
            </a:r>
            <a:endParaRPr>
              <a:solidFill>
                <a:schemeClr val="lt1"/>
              </a:solidFill>
              <a:latin typeface="Montserrat"/>
              <a:ea typeface="Montserrat"/>
              <a:cs typeface="Montserrat"/>
              <a:sym typeface="Montserrat"/>
            </a:endParaRPr>
          </a:p>
        </p:txBody>
      </p:sp>
      <p:sp>
        <p:nvSpPr>
          <p:cNvPr id="553" name="Google Shape;553;p37"/>
          <p:cNvSpPr/>
          <p:nvPr/>
        </p:nvSpPr>
        <p:spPr>
          <a:xfrm>
            <a:off x="19569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Line spacing</a:t>
            </a:r>
            <a:endParaRPr>
              <a:solidFill>
                <a:schemeClr val="lt1"/>
              </a:solidFill>
              <a:latin typeface="Montserrat"/>
              <a:ea typeface="Montserrat"/>
              <a:cs typeface="Montserrat"/>
              <a:sym typeface="Montserrat"/>
            </a:endParaRPr>
          </a:p>
        </p:txBody>
      </p:sp>
      <p:sp>
        <p:nvSpPr>
          <p:cNvPr id="554" name="Google Shape;554;p37"/>
          <p:cNvSpPr/>
          <p:nvPr/>
        </p:nvSpPr>
        <p:spPr>
          <a:xfrm>
            <a:off x="37250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Pen Pressure</a:t>
            </a:r>
            <a:endParaRPr>
              <a:solidFill>
                <a:schemeClr val="lt1"/>
              </a:solidFill>
              <a:latin typeface="Montserrat"/>
              <a:ea typeface="Montserrat"/>
              <a:cs typeface="Montserrat"/>
              <a:sym typeface="Montserrat"/>
            </a:endParaRPr>
          </a:p>
        </p:txBody>
      </p:sp>
      <p:sp>
        <p:nvSpPr>
          <p:cNvPr id="555" name="Google Shape;555;p37"/>
          <p:cNvSpPr/>
          <p:nvPr/>
        </p:nvSpPr>
        <p:spPr>
          <a:xfrm>
            <a:off x="54931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Top Margin</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p:txBody>
      </p:sp>
      <p:sp>
        <p:nvSpPr>
          <p:cNvPr id="556" name="Google Shape;556;p37"/>
          <p:cNvSpPr/>
          <p:nvPr/>
        </p:nvSpPr>
        <p:spPr>
          <a:xfrm>
            <a:off x="7300913"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Baseline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Slant of letters</a:t>
            </a:r>
            <a:endParaRPr>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8"/>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pic>
        <p:nvPicPr>
          <p:cNvPr id="562" name="Google Shape;562;p38"/>
          <p:cNvPicPr preferRelativeResize="0"/>
          <p:nvPr/>
        </p:nvPicPr>
        <p:blipFill>
          <a:blip r:embed="rId3">
            <a:alphaModFix/>
          </a:blip>
          <a:stretch>
            <a:fillRect/>
          </a:stretch>
        </p:blipFill>
        <p:spPr>
          <a:xfrm>
            <a:off x="670650" y="2571750"/>
            <a:ext cx="1336050" cy="1336050"/>
          </a:xfrm>
          <a:prstGeom prst="rect">
            <a:avLst/>
          </a:prstGeom>
          <a:noFill/>
          <a:ln>
            <a:noFill/>
          </a:ln>
        </p:spPr>
      </p:pic>
      <p:pic>
        <p:nvPicPr>
          <p:cNvPr id="563" name="Google Shape;563;p38"/>
          <p:cNvPicPr preferRelativeResize="0"/>
          <p:nvPr/>
        </p:nvPicPr>
        <p:blipFill>
          <a:blip r:embed="rId3">
            <a:alphaModFix/>
          </a:blip>
          <a:stretch>
            <a:fillRect/>
          </a:stretch>
        </p:blipFill>
        <p:spPr>
          <a:xfrm>
            <a:off x="2304950" y="2571750"/>
            <a:ext cx="1336050" cy="1336050"/>
          </a:xfrm>
          <a:prstGeom prst="rect">
            <a:avLst/>
          </a:prstGeom>
          <a:noFill/>
          <a:ln>
            <a:noFill/>
          </a:ln>
        </p:spPr>
      </p:pic>
      <p:pic>
        <p:nvPicPr>
          <p:cNvPr id="564" name="Google Shape;564;p38"/>
          <p:cNvPicPr preferRelativeResize="0"/>
          <p:nvPr/>
        </p:nvPicPr>
        <p:blipFill>
          <a:blip r:embed="rId3">
            <a:alphaModFix/>
          </a:blip>
          <a:stretch>
            <a:fillRect/>
          </a:stretch>
        </p:blipFill>
        <p:spPr>
          <a:xfrm>
            <a:off x="5573550" y="2571750"/>
            <a:ext cx="1336050" cy="1336050"/>
          </a:xfrm>
          <a:prstGeom prst="rect">
            <a:avLst/>
          </a:prstGeom>
          <a:noFill/>
          <a:ln>
            <a:noFill/>
          </a:ln>
        </p:spPr>
      </p:pic>
      <p:pic>
        <p:nvPicPr>
          <p:cNvPr id="565" name="Google Shape;565;p38"/>
          <p:cNvPicPr preferRelativeResize="0"/>
          <p:nvPr/>
        </p:nvPicPr>
        <p:blipFill>
          <a:blip r:embed="rId3">
            <a:alphaModFix/>
          </a:blip>
          <a:stretch>
            <a:fillRect/>
          </a:stretch>
        </p:blipFill>
        <p:spPr>
          <a:xfrm>
            <a:off x="7207850" y="2571750"/>
            <a:ext cx="1336050" cy="1336050"/>
          </a:xfrm>
          <a:prstGeom prst="rect">
            <a:avLst/>
          </a:prstGeom>
          <a:noFill/>
          <a:ln>
            <a:noFill/>
          </a:ln>
        </p:spPr>
      </p:pic>
      <p:pic>
        <p:nvPicPr>
          <p:cNvPr id="566" name="Google Shape;566;p38"/>
          <p:cNvPicPr preferRelativeResize="0"/>
          <p:nvPr/>
        </p:nvPicPr>
        <p:blipFill>
          <a:blip r:embed="rId4">
            <a:alphaModFix/>
          </a:blip>
          <a:stretch>
            <a:fillRect/>
          </a:stretch>
        </p:blipFill>
        <p:spPr>
          <a:xfrm>
            <a:off x="4024625" y="1044525"/>
            <a:ext cx="1165300" cy="1165300"/>
          </a:xfrm>
          <a:prstGeom prst="rect">
            <a:avLst/>
          </a:prstGeom>
          <a:noFill/>
          <a:ln>
            <a:noFill/>
          </a:ln>
        </p:spPr>
      </p:pic>
      <p:cxnSp>
        <p:nvCxnSpPr>
          <p:cNvPr id="567" name="Google Shape;567;p38"/>
          <p:cNvCxnSpPr>
            <a:stCxn id="566" idx="1"/>
            <a:endCxn id="562" idx="0"/>
          </p:cNvCxnSpPr>
          <p:nvPr/>
        </p:nvCxnSpPr>
        <p:spPr>
          <a:xfrm flipH="1">
            <a:off x="1338725" y="1627175"/>
            <a:ext cx="2685900" cy="944700"/>
          </a:xfrm>
          <a:prstGeom prst="bentConnector2">
            <a:avLst/>
          </a:prstGeom>
          <a:noFill/>
          <a:ln cap="flat" cmpd="sng" w="9525">
            <a:solidFill>
              <a:schemeClr val="dk2"/>
            </a:solidFill>
            <a:prstDash val="solid"/>
            <a:round/>
            <a:headEnd len="med" w="med" type="none"/>
            <a:tailEnd len="med" w="med" type="none"/>
          </a:ln>
        </p:spPr>
      </p:cxnSp>
      <p:cxnSp>
        <p:nvCxnSpPr>
          <p:cNvPr id="568" name="Google Shape;568;p38"/>
          <p:cNvCxnSpPr>
            <a:stCxn id="566" idx="3"/>
            <a:endCxn id="565" idx="0"/>
          </p:cNvCxnSpPr>
          <p:nvPr/>
        </p:nvCxnSpPr>
        <p:spPr>
          <a:xfrm>
            <a:off x="5189925" y="1627175"/>
            <a:ext cx="2685900" cy="944700"/>
          </a:xfrm>
          <a:prstGeom prst="bentConnector2">
            <a:avLst/>
          </a:prstGeom>
          <a:noFill/>
          <a:ln cap="flat" cmpd="sng" w="9525">
            <a:solidFill>
              <a:schemeClr val="dk2"/>
            </a:solidFill>
            <a:prstDash val="solid"/>
            <a:round/>
            <a:headEnd len="med" w="med" type="none"/>
            <a:tailEnd len="med" w="med" type="none"/>
          </a:ln>
        </p:spPr>
      </p:cxnSp>
      <p:cxnSp>
        <p:nvCxnSpPr>
          <p:cNvPr id="569" name="Google Shape;569;p38"/>
          <p:cNvCxnSpPr>
            <a:stCxn id="566" idx="1"/>
            <a:endCxn id="563" idx="0"/>
          </p:cNvCxnSpPr>
          <p:nvPr/>
        </p:nvCxnSpPr>
        <p:spPr>
          <a:xfrm flipH="1">
            <a:off x="2972825" y="1627175"/>
            <a:ext cx="1051800" cy="944700"/>
          </a:xfrm>
          <a:prstGeom prst="bentConnector2">
            <a:avLst/>
          </a:prstGeom>
          <a:noFill/>
          <a:ln cap="flat" cmpd="sng" w="9525">
            <a:solidFill>
              <a:schemeClr val="dk2"/>
            </a:solidFill>
            <a:prstDash val="solid"/>
            <a:round/>
            <a:headEnd len="med" w="med" type="none"/>
            <a:tailEnd len="med" w="med" type="none"/>
          </a:ln>
        </p:spPr>
      </p:cxnSp>
      <p:cxnSp>
        <p:nvCxnSpPr>
          <p:cNvPr id="570" name="Google Shape;570;p38"/>
          <p:cNvCxnSpPr>
            <a:stCxn id="566" idx="3"/>
            <a:endCxn id="564" idx="0"/>
          </p:cNvCxnSpPr>
          <p:nvPr/>
        </p:nvCxnSpPr>
        <p:spPr>
          <a:xfrm>
            <a:off x="5189925" y="1627175"/>
            <a:ext cx="1051800" cy="944700"/>
          </a:xfrm>
          <a:prstGeom prst="bentConnector2">
            <a:avLst/>
          </a:prstGeom>
          <a:noFill/>
          <a:ln cap="flat" cmpd="sng" w="9525">
            <a:solidFill>
              <a:schemeClr val="dk2"/>
            </a:solidFill>
            <a:prstDash val="solid"/>
            <a:round/>
            <a:headEnd len="med" w="med" type="none"/>
            <a:tailEnd len="med" w="med" type="none"/>
          </a:ln>
        </p:spPr>
      </p:cxnSp>
      <p:sp>
        <p:nvSpPr>
          <p:cNvPr id="571" name="Google Shape;571;p38"/>
          <p:cNvSpPr txBox="1"/>
          <p:nvPr/>
        </p:nvSpPr>
        <p:spPr>
          <a:xfrm>
            <a:off x="19563"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Openness</a:t>
            </a:r>
            <a:endParaRPr sz="1500">
              <a:solidFill>
                <a:srgbClr val="434343"/>
              </a:solidFill>
              <a:latin typeface="Montserrat"/>
              <a:ea typeface="Montserrat"/>
              <a:cs typeface="Montserrat"/>
              <a:sym typeface="Montserrat"/>
            </a:endParaRPr>
          </a:p>
        </p:txBody>
      </p:sp>
      <p:sp>
        <p:nvSpPr>
          <p:cNvPr id="572" name="Google Shape;572;p38"/>
          <p:cNvSpPr txBox="1"/>
          <p:nvPr/>
        </p:nvSpPr>
        <p:spPr>
          <a:xfrm>
            <a:off x="1787663"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Conscientiousness</a:t>
            </a:r>
            <a:endParaRPr sz="1500">
              <a:solidFill>
                <a:srgbClr val="434343"/>
              </a:solidFill>
              <a:latin typeface="Montserrat"/>
              <a:ea typeface="Montserrat"/>
              <a:cs typeface="Montserrat"/>
              <a:sym typeface="Montserrat"/>
            </a:endParaRPr>
          </a:p>
        </p:txBody>
      </p:sp>
      <p:sp>
        <p:nvSpPr>
          <p:cNvPr id="573" name="Google Shape;573;p38"/>
          <p:cNvSpPr txBox="1"/>
          <p:nvPr/>
        </p:nvSpPr>
        <p:spPr>
          <a:xfrm>
            <a:off x="5056875"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Agreeableness</a:t>
            </a:r>
            <a:endParaRPr sz="1500">
              <a:solidFill>
                <a:srgbClr val="434343"/>
              </a:solidFill>
              <a:latin typeface="Montserrat"/>
              <a:ea typeface="Montserrat"/>
              <a:cs typeface="Montserrat"/>
              <a:sym typeface="Montserrat"/>
            </a:endParaRPr>
          </a:p>
        </p:txBody>
      </p:sp>
      <p:sp>
        <p:nvSpPr>
          <p:cNvPr id="574" name="Google Shape;574;p38"/>
          <p:cNvSpPr txBox="1"/>
          <p:nvPr/>
        </p:nvSpPr>
        <p:spPr>
          <a:xfrm>
            <a:off x="6690575" y="2363988"/>
            <a:ext cx="237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Montserrat"/>
                <a:ea typeface="Montserrat"/>
                <a:cs typeface="Montserrat"/>
                <a:sym typeface="Montserrat"/>
              </a:rPr>
              <a:t>Neuroticism</a:t>
            </a:r>
            <a:endParaRPr sz="1500">
              <a:solidFill>
                <a:srgbClr val="434343"/>
              </a:solidFill>
              <a:latin typeface="Montserrat"/>
              <a:ea typeface="Montserrat"/>
              <a:cs typeface="Montserrat"/>
              <a:sym typeface="Montserrat"/>
            </a:endParaRPr>
          </a:p>
        </p:txBody>
      </p:sp>
      <p:sp>
        <p:nvSpPr>
          <p:cNvPr id="575" name="Google Shape;575;p38"/>
          <p:cNvSpPr/>
          <p:nvPr/>
        </p:nvSpPr>
        <p:spPr>
          <a:xfrm>
            <a:off x="1888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Baseline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Slant of letters</a:t>
            </a:r>
            <a:endParaRPr>
              <a:solidFill>
                <a:schemeClr val="lt1"/>
              </a:solidFill>
              <a:latin typeface="Montserrat"/>
              <a:ea typeface="Montserrat"/>
              <a:cs typeface="Montserrat"/>
              <a:sym typeface="Montserrat"/>
            </a:endParaRPr>
          </a:p>
        </p:txBody>
      </p:sp>
      <p:sp>
        <p:nvSpPr>
          <p:cNvPr id="576" name="Google Shape;576;p38"/>
          <p:cNvSpPr/>
          <p:nvPr/>
        </p:nvSpPr>
        <p:spPr>
          <a:xfrm>
            <a:off x="19569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Line spacing</a:t>
            </a:r>
            <a:endParaRPr>
              <a:solidFill>
                <a:schemeClr val="lt1"/>
              </a:solidFill>
              <a:latin typeface="Montserrat"/>
              <a:ea typeface="Montserrat"/>
              <a:cs typeface="Montserrat"/>
              <a:sym typeface="Montserrat"/>
            </a:endParaRPr>
          </a:p>
        </p:txBody>
      </p:sp>
      <p:sp>
        <p:nvSpPr>
          <p:cNvPr id="577" name="Google Shape;577;p38"/>
          <p:cNvSpPr/>
          <p:nvPr/>
        </p:nvSpPr>
        <p:spPr>
          <a:xfrm>
            <a:off x="5493188"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Top Margin</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p:txBody>
      </p:sp>
      <p:sp>
        <p:nvSpPr>
          <p:cNvPr id="578" name="Google Shape;578;p38"/>
          <p:cNvSpPr/>
          <p:nvPr/>
        </p:nvSpPr>
        <p:spPr>
          <a:xfrm>
            <a:off x="7300913" y="4016475"/>
            <a:ext cx="1654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Baseline</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Slant of letters</a:t>
            </a:r>
            <a:endParaRPr>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9"/>
          <p:cNvSpPr txBox="1"/>
          <p:nvPr>
            <p:ph type="ctrTitle"/>
          </p:nvPr>
        </p:nvSpPr>
        <p:spPr>
          <a:xfrm>
            <a:off x="311700" y="1770950"/>
            <a:ext cx="8520600" cy="93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takeaways</a:t>
            </a:r>
            <a:endParaRPr/>
          </a:p>
        </p:txBody>
      </p:sp>
      <p:sp>
        <p:nvSpPr>
          <p:cNvPr id="589" name="Google Shape;589;p40"/>
          <p:cNvSpPr/>
          <p:nvPr/>
        </p:nvSpPr>
        <p:spPr>
          <a:xfrm>
            <a:off x="2198850" y="1945500"/>
            <a:ext cx="4636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Pre-processing is a key step for accuracy</a:t>
            </a:r>
            <a:endParaRPr>
              <a:solidFill>
                <a:schemeClr val="lt1"/>
              </a:solidFill>
              <a:latin typeface="Montserrat"/>
              <a:ea typeface="Montserrat"/>
              <a:cs typeface="Montserrat"/>
              <a:sym typeface="Montserrat"/>
            </a:endParaRPr>
          </a:p>
        </p:txBody>
      </p:sp>
      <p:sp>
        <p:nvSpPr>
          <p:cNvPr id="590" name="Google Shape;590;p40"/>
          <p:cNvSpPr/>
          <p:nvPr/>
        </p:nvSpPr>
        <p:spPr>
          <a:xfrm>
            <a:off x="2198850" y="2625300"/>
            <a:ext cx="4636200" cy="5727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Hyper parameter tuning importance</a:t>
            </a:r>
            <a:endParaRPr>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41"/>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Insights from our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limitations</a:t>
            </a:r>
            <a:endParaRPr/>
          </a:p>
        </p:txBody>
      </p:sp>
      <p:sp>
        <p:nvSpPr>
          <p:cNvPr id="601" name="Google Shape;601;p42"/>
          <p:cNvSpPr/>
          <p:nvPr/>
        </p:nvSpPr>
        <p:spPr>
          <a:xfrm>
            <a:off x="2198850" y="1554450"/>
            <a:ext cx="4636200" cy="5727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Extreme cases</a:t>
            </a:r>
            <a:endParaRPr>
              <a:solidFill>
                <a:schemeClr val="lt1"/>
              </a:solidFill>
              <a:latin typeface="Montserrat"/>
              <a:ea typeface="Montserrat"/>
              <a:cs typeface="Montserrat"/>
              <a:sym typeface="Montserrat"/>
            </a:endParaRPr>
          </a:p>
        </p:txBody>
      </p:sp>
      <p:sp>
        <p:nvSpPr>
          <p:cNvPr id="602" name="Google Shape;602;p42"/>
          <p:cNvSpPr/>
          <p:nvPr/>
        </p:nvSpPr>
        <p:spPr>
          <a:xfrm>
            <a:off x="2198850" y="2285400"/>
            <a:ext cx="4636200" cy="5727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Sample limitation</a:t>
            </a:r>
            <a:endParaRPr>
              <a:solidFill>
                <a:schemeClr val="lt1"/>
              </a:solidFill>
              <a:latin typeface="Montserrat"/>
              <a:ea typeface="Montserrat"/>
              <a:cs typeface="Montserrat"/>
              <a:sym typeface="Montserrat"/>
            </a:endParaRPr>
          </a:p>
        </p:txBody>
      </p:sp>
      <p:sp>
        <p:nvSpPr>
          <p:cNvPr id="603" name="Google Shape;603;p42"/>
          <p:cNvSpPr/>
          <p:nvPr/>
        </p:nvSpPr>
        <p:spPr>
          <a:xfrm>
            <a:off x="2198850" y="3016350"/>
            <a:ext cx="4636200" cy="572700"/>
          </a:xfrm>
          <a:prstGeom prst="round2DiagRect">
            <a:avLst>
              <a:gd fmla="val 16667" name="adj1"/>
              <a:gd fmla="val 0" name="adj2"/>
            </a:avLst>
          </a:prstGeom>
          <a:solidFill>
            <a:srgbClr val="3EDA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3538A"/>
                </a:solidFill>
                <a:latin typeface="Montserrat"/>
                <a:ea typeface="Montserrat"/>
                <a:cs typeface="Montserrat"/>
                <a:sym typeface="Montserrat"/>
              </a:rPr>
              <a:t>ANN trainable parameters</a:t>
            </a:r>
            <a:endParaRPr>
              <a:solidFill>
                <a:srgbClr val="13538A"/>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3"/>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forward</a:t>
            </a:r>
            <a:endParaRPr/>
          </a:p>
        </p:txBody>
      </p:sp>
      <p:sp>
        <p:nvSpPr>
          <p:cNvPr id="609" name="Google Shape;609;p43"/>
          <p:cNvSpPr/>
          <p:nvPr/>
        </p:nvSpPr>
        <p:spPr>
          <a:xfrm>
            <a:off x="3021025" y="1134875"/>
            <a:ext cx="32712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Next steps:</a:t>
            </a:r>
            <a:endParaRPr b="1">
              <a:solidFill>
                <a:schemeClr val="lt1"/>
              </a:solidFill>
              <a:latin typeface="Montserrat"/>
              <a:ea typeface="Montserrat"/>
              <a:cs typeface="Montserrat"/>
              <a:sym typeface="Montserrat"/>
            </a:endParaRPr>
          </a:p>
        </p:txBody>
      </p:sp>
      <p:sp>
        <p:nvSpPr>
          <p:cNvPr id="610" name="Google Shape;610;p43"/>
          <p:cNvSpPr/>
          <p:nvPr/>
        </p:nvSpPr>
        <p:spPr>
          <a:xfrm>
            <a:off x="3021025" y="231072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C92D5"/>
                </a:solidFill>
                <a:latin typeface="Montserrat"/>
                <a:ea typeface="Montserrat"/>
                <a:cs typeface="Montserrat"/>
                <a:sym typeface="Montserrat"/>
              </a:rPr>
              <a:t>ROC</a:t>
            </a:r>
            <a:endParaRPr>
              <a:solidFill>
                <a:srgbClr val="2C92D5"/>
              </a:solidFill>
              <a:latin typeface="Montserrat"/>
              <a:ea typeface="Montserrat"/>
              <a:cs typeface="Montserrat"/>
              <a:sym typeface="Montserrat"/>
            </a:endParaRPr>
          </a:p>
        </p:txBody>
      </p:sp>
      <p:sp>
        <p:nvSpPr>
          <p:cNvPr id="611" name="Google Shape;611;p43"/>
          <p:cNvSpPr/>
          <p:nvPr/>
        </p:nvSpPr>
        <p:spPr>
          <a:xfrm>
            <a:off x="3021025" y="168407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C92D5"/>
                </a:solidFill>
                <a:latin typeface="Montserrat"/>
                <a:ea typeface="Montserrat"/>
                <a:cs typeface="Montserrat"/>
                <a:sym typeface="Montserrat"/>
              </a:rPr>
              <a:t>Neural Net to Extract Features</a:t>
            </a:r>
            <a:endParaRPr>
              <a:solidFill>
                <a:srgbClr val="2C92D5"/>
              </a:solidFill>
              <a:latin typeface="Montserrat"/>
              <a:ea typeface="Montserrat"/>
              <a:cs typeface="Montserrat"/>
              <a:sym typeface="Montserrat"/>
            </a:endParaRPr>
          </a:p>
        </p:txBody>
      </p:sp>
      <p:sp>
        <p:nvSpPr>
          <p:cNvPr id="612" name="Google Shape;612;p43"/>
          <p:cNvSpPr/>
          <p:nvPr/>
        </p:nvSpPr>
        <p:spPr>
          <a:xfrm>
            <a:off x="3021025" y="293737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2C92D5"/>
                </a:solidFill>
                <a:latin typeface="Montserrat"/>
                <a:ea typeface="Montserrat"/>
                <a:cs typeface="Montserrat"/>
                <a:sym typeface="Montserrat"/>
              </a:rPr>
              <a:t>CNN next steps</a:t>
            </a:r>
            <a:endParaRPr sz="1300">
              <a:solidFill>
                <a:srgbClr val="2C92D5"/>
              </a:solidFill>
              <a:latin typeface="Montserrat"/>
              <a:ea typeface="Montserrat"/>
              <a:cs typeface="Montserrat"/>
              <a:sym typeface="Montserrat"/>
            </a:endParaRPr>
          </a:p>
        </p:txBody>
      </p:sp>
      <p:sp>
        <p:nvSpPr>
          <p:cNvPr id="613" name="Google Shape;613;p43"/>
          <p:cNvSpPr/>
          <p:nvPr/>
        </p:nvSpPr>
        <p:spPr>
          <a:xfrm>
            <a:off x="3021025" y="356402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2C92D5"/>
                </a:solidFill>
                <a:latin typeface="Montserrat"/>
                <a:ea typeface="Montserrat"/>
                <a:cs typeface="Montserrat"/>
                <a:sym typeface="Montserrat"/>
              </a:rPr>
              <a:t>Add more features</a:t>
            </a:r>
            <a:endParaRPr sz="1300">
              <a:solidFill>
                <a:srgbClr val="2C92D5"/>
              </a:solidFill>
              <a:latin typeface="Montserrat"/>
              <a:ea typeface="Montserrat"/>
              <a:cs typeface="Montserrat"/>
              <a:sym typeface="Montserrat"/>
            </a:endParaRPr>
          </a:p>
        </p:txBody>
      </p:sp>
      <p:sp>
        <p:nvSpPr>
          <p:cNvPr id="614" name="Google Shape;614;p43"/>
          <p:cNvSpPr/>
          <p:nvPr/>
        </p:nvSpPr>
        <p:spPr>
          <a:xfrm>
            <a:off x="3021025" y="419067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2C92D5"/>
                </a:solidFill>
                <a:latin typeface="Montserrat"/>
                <a:ea typeface="Montserrat"/>
                <a:cs typeface="Montserrat"/>
                <a:sym typeface="Montserrat"/>
              </a:rPr>
              <a:t>Plan to test professor’s handwriting</a:t>
            </a:r>
            <a:endParaRPr sz="1300">
              <a:solidFill>
                <a:srgbClr val="2C92D5"/>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8"/>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example</a:t>
            </a:r>
            <a:endParaRPr/>
          </a:p>
        </p:txBody>
      </p:sp>
      <p:pic>
        <p:nvPicPr>
          <p:cNvPr id="60" name="Google Shape;60;p8"/>
          <p:cNvPicPr preferRelativeResize="0"/>
          <p:nvPr/>
        </p:nvPicPr>
        <p:blipFill rotWithShape="1">
          <a:blip r:embed="rId3">
            <a:alphaModFix/>
          </a:blip>
          <a:srcRect b="0" l="0" r="0" t="0"/>
          <a:stretch/>
        </p:blipFill>
        <p:spPr>
          <a:xfrm>
            <a:off x="170925" y="1489500"/>
            <a:ext cx="3358450" cy="2043075"/>
          </a:xfrm>
          <a:prstGeom prst="rect">
            <a:avLst/>
          </a:prstGeom>
          <a:noFill/>
          <a:ln>
            <a:noFill/>
          </a:ln>
        </p:spPr>
      </p:pic>
      <p:sp>
        <p:nvSpPr>
          <p:cNvPr id="61" name="Google Shape;61;p8"/>
          <p:cNvSpPr/>
          <p:nvPr/>
        </p:nvSpPr>
        <p:spPr>
          <a:xfrm>
            <a:off x="640325" y="1227675"/>
            <a:ext cx="26034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Analysis example</a:t>
            </a:r>
            <a:endParaRPr>
              <a:solidFill>
                <a:schemeClr val="lt1"/>
              </a:solidFill>
              <a:latin typeface="Montserrat"/>
              <a:ea typeface="Montserrat"/>
              <a:cs typeface="Montserrat"/>
              <a:sym typeface="Montserrat"/>
            </a:endParaRPr>
          </a:p>
        </p:txBody>
      </p:sp>
      <p:sp>
        <p:nvSpPr>
          <p:cNvPr id="62" name="Google Shape;62;p8"/>
          <p:cNvSpPr/>
          <p:nvPr/>
        </p:nvSpPr>
        <p:spPr>
          <a:xfrm>
            <a:off x="3685500" y="1227675"/>
            <a:ext cx="51621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Sample walkthrough</a:t>
            </a:r>
            <a:endParaRPr>
              <a:solidFill>
                <a:schemeClr val="lt1"/>
              </a:solidFill>
              <a:latin typeface="Montserrat"/>
              <a:ea typeface="Montserrat"/>
              <a:cs typeface="Montserrat"/>
              <a:sym typeface="Montserrat"/>
            </a:endParaRPr>
          </a:p>
        </p:txBody>
      </p:sp>
      <p:sp>
        <p:nvSpPr>
          <p:cNvPr id="63" name="Google Shape;63;p8"/>
          <p:cNvSpPr/>
          <p:nvPr/>
        </p:nvSpPr>
        <p:spPr>
          <a:xfrm>
            <a:off x="3685500" y="1897975"/>
            <a:ext cx="1319400" cy="1819800"/>
          </a:xfrm>
          <a:prstGeom prst="round2DiagRect">
            <a:avLst>
              <a:gd fmla="val 16667" name="adj1"/>
              <a:gd fmla="val 0" name="adj2"/>
            </a:avLst>
          </a:prstGeom>
          <a:solidFill>
            <a:srgbClr val="2C92D5">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nvPicPr>
        <p:blipFill rotWithShape="1">
          <a:blip r:embed="rId4">
            <a:alphaModFix/>
          </a:blip>
          <a:srcRect b="0" l="0" r="0" t="0"/>
          <a:stretch/>
        </p:blipFill>
        <p:spPr>
          <a:xfrm>
            <a:off x="3685500" y="1897970"/>
            <a:ext cx="1319400" cy="1819800"/>
          </a:xfrm>
          <a:prstGeom prst="rect">
            <a:avLst/>
          </a:prstGeom>
          <a:noFill/>
          <a:ln>
            <a:noFill/>
          </a:ln>
        </p:spPr>
      </p:pic>
      <p:sp>
        <p:nvSpPr>
          <p:cNvPr id="65" name="Google Shape;65;p8"/>
          <p:cNvSpPr txBox="1"/>
          <p:nvPr/>
        </p:nvSpPr>
        <p:spPr>
          <a:xfrm>
            <a:off x="3685575" y="1619975"/>
            <a:ext cx="1319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13538A"/>
                </a:solidFill>
                <a:latin typeface="Montserrat"/>
                <a:ea typeface="Montserrat"/>
                <a:cs typeface="Montserrat"/>
                <a:sym typeface="Montserrat"/>
              </a:rPr>
              <a:t>Sample text</a:t>
            </a:r>
            <a:endParaRPr sz="900">
              <a:solidFill>
                <a:srgbClr val="13538A"/>
              </a:solidFill>
              <a:latin typeface="Montserrat"/>
              <a:ea typeface="Montserrat"/>
              <a:cs typeface="Montserrat"/>
              <a:sym typeface="Montserrat"/>
            </a:endParaRPr>
          </a:p>
        </p:txBody>
      </p:sp>
      <p:grpSp>
        <p:nvGrpSpPr>
          <p:cNvPr id="66" name="Google Shape;66;p8"/>
          <p:cNvGrpSpPr/>
          <p:nvPr/>
        </p:nvGrpSpPr>
        <p:grpSpPr>
          <a:xfrm>
            <a:off x="5767767" y="1804791"/>
            <a:ext cx="1289317" cy="855093"/>
            <a:chOff x="4343400" y="381000"/>
            <a:chExt cx="1758000" cy="1295400"/>
          </a:xfrm>
        </p:grpSpPr>
        <p:pic>
          <p:nvPicPr>
            <p:cNvPr id="67" name="Google Shape;67;p8"/>
            <p:cNvPicPr preferRelativeResize="0"/>
            <p:nvPr/>
          </p:nvPicPr>
          <p:blipFill rotWithShape="1">
            <a:blip r:embed="rId5">
              <a:alphaModFix/>
            </a:blip>
            <a:srcRect b="0" l="0" r="0" t="0"/>
            <a:stretch/>
          </p:blipFill>
          <p:spPr>
            <a:xfrm>
              <a:off x="4343400" y="381000"/>
              <a:ext cx="1757964" cy="1295400"/>
            </a:xfrm>
            <a:prstGeom prst="rect">
              <a:avLst/>
            </a:prstGeom>
            <a:noFill/>
            <a:ln cap="flat" cmpd="sng" w="9525">
              <a:solidFill>
                <a:srgbClr val="3EDAD8"/>
              </a:solidFill>
              <a:prstDash val="solid"/>
              <a:round/>
              <a:headEnd len="sm" w="sm" type="none"/>
              <a:tailEnd len="sm" w="sm" type="none"/>
            </a:ln>
          </p:spPr>
        </p:pic>
        <p:cxnSp>
          <p:nvCxnSpPr>
            <p:cNvPr id="68" name="Google Shape;68;p8"/>
            <p:cNvCxnSpPr/>
            <p:nvPr/>
          </p:nvCxnSpPr>
          <p:spPr>
            <a:xfrm>
              <a:off x="4419600" y="685800"/>
              <a:ext cx="1681800" cy="0"/>
            </a:xfrm>
            <a:prstGeom prst="straightConnector1">
              <a:avLst/>
            </a:prstGeom>
            <a:noFill/>
            <a:ln cap="flat" cmpd="sng" w="9525">
              <a:solidFill>
                <a:srgbClr val="3EDAD8"/>
              </a:solidFill>
              <a:prstDash val="solid"/>
              <a:round/>
              <a:headEnd len="sm" w="sm" type="none"/>
              <a:tailEnd len="sm" w="sm" type="none"/>
            </a:ln>
          </p:spPr>
        </p:cxnSp>
        <p:cxnSp>
          <p:nvCxnSpPr>
            <p:cNvPr id="69" name="Google Shape;69;p8"/>
            <p:cNvCxnSpPr/>
            <p:nvPr/>
          </p:nvCxnSpPr>
          <p:spPr>
            <a:xfrm>
              <a:off x="4419600" y="762000"/>
              <a:ext cx="1681800" cy="0"/>
            </a:xfrm>
            <a:prstGeom prst="straightConnector1">
              <a:avLst/>
            </a:prstGeom>
            <a:noFill/>
            <a:ln cap="flat" cmpd="sng" w="9525">
              <a:solidFill>
                <a:srgbClr val="3EDAD8"/>
              </a:solidFill>
              <a:prstDash val="solid"/>
              <a:round/>
              <a:headEnd len="sm" w="sm" type="none"/>
              <a:tailEnd len="sm" w="sm" type="none"/>
            </a:ln>
          </p:spPr>
        </p:cxnSp>
        <p:cxnSp>
          <p:nvCxnSpPr>
            <p:cNvPr id="70" name="Google Shape;70;p8"/>
            <p:cNvCxnSpPr/>
            <p:nvPr/>
          </p:nvCxnSpPr>
          <p:spPr>
            <a:xfrm>
              <a:off x="4419600" y="838200"/>
              <a:ext cx="1681800" cy="0"/>
            </a:xfrm>
            <a:prstGeom prst="straightConnector1">
              <a:avLst/>
            </a:prstGeom>
            <a:noFill/>
            <a:ln cap="flat" cmpd="sng" w="9525">
              <a:solidFill>
                <a:srgbClr val="3EDAD8"/>
              </a:solidFill>
              <a:prstDash val="solid"/>
              <a:round/>
              <a:headEnd len="sm" w="sm" type="none"/>
              <a:tailEnd len="sm" w="sm" type="none"/>
            </a:ln>
          </p:spPr>
        </p:cxnSp>
        <p:cxnSp>
          <p:nvCxnSpPr>
            <p:cNvPr id="71" name="Google Shape;71;p8"/>
            <p:cNvCxnSpPr/>
            <p:nvPr/>
          </p:nvCxnSpPr>
          <p:spPr>
            <a:xfrm>
              <a:off x="4419600" y="609600"/>
              <a:ext cx="1681800" cy="0"/>
            </a:xfrm>
            <a:prstGeom prst="straightConnector1">
              <a:avLst/>
            </a:prstGeom>
            <a:noFill/>
            <a:ln cap="flat" cmpd="sng" w="9525">
              <a:solidFill>
                <a:srgbClr val="3EDAD8"/>
              </a:solidFill>
              <a:prstDash val="solid"/>
              <a:round/>
              <a:headEnd len="sm" w="sm" type="none"/>
              <a:tailEnd len="sm" w="sm" type="none"/>
            </a:ln>
          </p:spPr>
        </p:cxnSp>
      </p:grpSp>
      <p:sp>
        <p:nvSpPr>
          <p:cNvPr id="72" name="Google Shape;72;p8"/>
          <p:cNvSpPr/>
          <p:nvPr/>
        </p:nvSpPr>
        <p:spPr>
          <a:xfrm>
            <a:off x="5414575" y="1804800"/>
            <a:ext cx="246900" cy="232800"/>
          </a:xfrm>
          <a:prstGeom prst="ellipse">
            <a:avLst/>
          </a:prstGeom>
          <a:solidFill>
            <a:srgbClr val="13538A"/>
          </a:solidFill>
          <a:ln cap="flat" cmpd="sng" w="9525">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1</a:t>
            </a:r>
            <a:endParaRPr b="1" sz="700">
              <a:solidFill>
                <a:schemeClr val="lt1"/>
              </a:solidFill>
              <a:latin typeface="Montserrat"/>
              <a:ea typeface="Montserrat"/>
              <a:cs typeface="Montserrat"/>
              <a:sym typeface="Montserrat"/>
            </a:endParaRPr>
          </a:p>
        </p:txBody>
      </p:sp>
      <p:sp>
        <p:nvSpPr>
          <p:cNvPr id="73" name="Google Shape;73;p8"/>
          <p:cNvSpPr/>
          <p:nvPr/>
        </p:nvSpPr>
        <p:spPr>
          <a:xfrm>
            <a:off x="5414575" y="2846200"/>
            <a:ext cx="246900" cy="232800"/>
          </a:xfrm>
          <a:prstGeom prst="ellipse">
            <a:avLst/>
          </a:prstGeom>
          <a:solidFill>
            <a:srgbClr val="13538A"/>
          </a:solidFill>
          <a:ln cap="flat" cmpd="sng" w="9525">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2</a:t>
            </a:r>
            <a:endParaRPr b="1" sz="700">
              <a:solidFill>
                <a:schemeClr val="lt1"/>
              </a:solidFill>
              <a:latin typeface="Montserrat"/>
              <a:ea typeface="Montserrat"/>
              <a:cs typeface="Montserrat"/>
              <a:sym typeface="Montserrat"/>
            </a:endParaRPr>
          </a:p>
        </p:txBody>
      </p:sp>
      <p:sp>
        <p:nvSpPr>
          <p:cNvPr id="74" name="Google Shape;74;p8"/>
          <p:cNvSpPr/>
          <p:nvPr/>
        </p:nvSpPr>
        <p:spPr>
          <a:xfrm>
            <a:off x="5414575" y="3661325"/>
            <a:ext cx="246900" cy="232800"/>
          </a:xfrm>
          <a:prstGeom prst="ellipse">
            <a:avLst/>
          </a:prstGeom>
          <a:solidFill>
            <a:srgbClr val="13538A"/>
          </a:solidFill>
          <a:ln cap="flat" cmpd="sng" w="9525">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Montserrat"/>
                <a:ea typeface="Montserrat"/>
                <a:cs typeface="Montserrat"/>
                <a:sym typeface="Montserrat"/>
              </a:rPr>
              <a:t>3</a:t>
            </a:r>
            <a:endParaRPr b="1" sz="700">
              <a:solidFill>
                <a:schemeClr val="lt1"/>
              </a:solidFill>
              <a:latin typeface="Montserrat"/>
              <a:ea typeface="Montserrat"/>
              <a:cs typeface="Montserrat"/>
              <a:sym typeface="Montserrat"/>
            </a:endParaRPr>
          </a:p>
        </p:txBody>
      </p:sp>
      <p:grpSp>
        <p:nvGrpSpPr>
          <p:cNvPr id="75" name="Google Shape;75;p8"/>
          <p:cNvGrpSpPr/>
          <p:nvPr/>
        </p:nvGrpSpPr>
        <p:grpSpPr>
          <a:xfrm>
            <a:off x="5767776" y="2808698"/>
            <a:ext cx="1289291" cy="723869"/>
            <a:chOff x="4476879" y="2209800"/>
            <a:chExt cx="1757964" cy="1295400"/>
          </a:xfrm>
        </p:grpSpPr>
        <p:sp>
          <p:nvSpPr>
            <p:cNvPr id="76" name="Google Shape;76;p8"/>
            <p:cNvSpPr/>
            <p:nvPr/>
          </p:nvSpPr>
          <p:spPr>
            <a:xfrm>
              <a:off x="5010279" y="2438400"/>
              <a:ext cx="152400" cy="228000"/>
            </a:xfrm>
            <a:prstGeom prst="ellipse">
              <a:avLst/>
            </a:prstGeom>
            <a:solidFill>
              <a:srgbClr val="FFFFFF"/>
            </a:solidFill>
            <a:ln cap="flat" cmpd="sng" w="25400">
              <a:solidFill>
                <a:srgbClr val="3EDA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7" name="Google Shape;77;p8"/>
            <p:cNvSpPr/>
            <p:nvPr/>
          </p:nvSpPr>
          <p:spPr>
            <a:xfrm>
              <a:off x="4495800" y="2438400"/>
              <a:ext cx="152400" cy="228000"/>
            </a:xfrm>
            <a:prstGeom prst="ellipse">
              <a:avLst/>
            </a:prstGeom>
            <a:solidFill>
              <a:srgbClr val="FFFFFF"/>
            </a:solidFill>
            <a:ln cap="flat" cmpd="sng" w="25400">
              <a:solidFill>
                <a:srgbClr val="3EDA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pic>
          <p:nvPicPr>
            <p:cNvPr id="78" name="Google Shape;78;p8"/>
            <p:cNvPicPr preferRelativeResize="0"/>
            <p:nvPr/>
          </p:nvPicPr>
          <p:blipFill rotWithShape="1">
            <a:blip r:embed="rId6">
              <a:alphaModFix/>
            </a:blip>
            <a:srcRect b="0" l="0" r="0" t="0"/>
            <a:stretch/>
          </p:blipFill>
          <p:spPr>
            <a:xfrm>
              <a:off x="4476879" y="2209800"/>
              <a:ext cx="1757964" cy="1295400"/>
            </a:xfrm>
            <a:prstGeom prst="rect">
              <a:avLst/>
            </a:prstGeom>
            <a:noFill/>
            <a:ln cap="flat" cmpd="sng" w="9525">
              <a:solidFill>
                <a:srgbClr val="3EDAD8"/>
              </a:solidFill>
              <a:prstDash val="solid"/>
              <a:round/>
              <a:headEnd len="sm" w="sm" type="none"/>
              <a:tailEnd len="sm" w="sm" type="none"/>
            </a:ln>
          </p:spPr>
        </p:pic>
      </p:grpSp>
      <p:grpSp>
        <p:nvGrpSpPr>
          <p:cNvPr id="79" name="Google Shape;79;p8"/>
          <p:cNvGrpSpPr/>
          <p:nvPr/>
        </p:nvGrpSpPr>
        <p:grpSpPr>
          <a:xfrm>
            <a:off x="5730678" y="3661285"/>
            <a:ext cx="1319352" cy="723869"/>
            <a:chOff x="4458811" y="3429000"/>
            <a:chExt cx="1757964" cy="1295400"/>
          </a:xfrm>
        </p:grpSpPr>
        <p:pic>
          <p:nvPicPr>
            <p:cNvPr id="80" name="Google Shape;80;p8"/>
            <p:cNvPicPr preferRelativeResize="0"/>
            <p:nvPr/>
          </p:nvPicPr>
          <p:blipFill rotWithShape="1">
            <a:blip r:embed="rId7">
              <a:alphaModFix/>
            </a:blip>
            <a:srcRect b="0" l="0" r="0" t="0"/>
            <a:stretch/>
          </p:blipFill>
          <p:spPr>
            <a:xfrm>
              <a:off x="4458811" y="3429000"/>
              <a:ext cx="1757964" cy="1295400"/>
            </a:xfrm>
            <a:prstGeom prst="rect">
              <a:avLst/>
            </a:prstGeom>
            <a:noFill/>
            <a:ln cap="flat" cmpd="sng" w="9525">
              <a:solidFill>
                <a:srgbClr val="3EDAD8"/>
              </a:solidFill>
              <a:prstDash val="solid"/>
              <a:round/>
              <a:headEnd len="sm" w="sm" type="none"/>
              <a:tailEnd len="sm" w="sm" type="none"/>
            </a:ln>
          </p:spPr>
        </p:pic>
        <p:sp>
          <p:nvSpPr>
            <p:cNvPr id="81" name="Google Shape;81;p8"/>
            <p:cNvSpPr/>
            <p:nvPr/>
          </p:nvSpPr>
          <p:spPr>
            <a:xfrm>
              <a:off x="4724400" y="3733800"/>
              <a:ext cx="45600" cy="76200"/>
            </a:xfrm>
            <a:prstGeom prst="rect">
              <a:avLst/>
            </a:prstGeom>
            <a:solidFill>
              <a:srgbClr val="3EDAD8"/>
            </a:solidFill>
            <a:ln cap="flat" cmpd="sng" w="9525">
              <a:solidFill>
                <a:srgbClr val="3EDA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 name="Google Shape;82;p8"/>
            <p:cNvSpPr/>
            <p:nvPr/>
          </p:nvSpPr>
          <p:spPr>
            <a:xfrm>
              <a:off x="4947532" y="3739760"/>
              <a:ext cx="45600" cy="76200"/>
            </a:xfrm>
            <a:prstGeom prst="rect">
              <a:avLst/>
            </a:prstGeom>
            <a:solidFill>
              <a:srgbClr val="3EDAD8"/>
            </a:solidFill>
            <a:ln cap="flat" cmpd="sng" w="9525">
              <a:solidFill>
                <a:srgbClr val="3EDA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 name="Google Shape;83;p8"/>
            <p:cNvSpPr/>
            <p:nvPr/>
          </p:nvSpPr>
          <p:spPr>
            <a:xfrm>
              <a:off x="5139819" y="3739760"/>
              <a:ext cx="45600" cy="76200"/>
            </a:xfrm>
            <a:prstGeom prst="rect">
              <a:avLst/>
            </a:prstGeom>
            <a:solidFill>
              <a:srgbClr val="3EDAD8"/>
            </a:solidFill>
            <a:ln cap="flat" cmpd="sng" w="9525">
              <a:solidFill>
                <a:srgbClr val="3EDA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4" name="Google Shape;84;p8"/>
          <p:cNvSpPr/>
          <p:nvPr/>
        </p:nvSpPr>
        <p:spPr>
          <a:xfrm>
            <a:off x="5101175" y="2582325"/>
            <a:ext cx="246900" cy="1551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7163375" y="2037600"/>
            <a:ext cx="16812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a:ea typeface="Montserrat"/>
                <a:cs typeface="Montserrat"/>
                <a:sym typeface="Montserrat"/>
              </a:rPr>
              <a:t>Alignment and size of letter</a:t>
            </a:r>
            <a:endParaRPr sz="800">
              <a:solidFill>
                <a:schemeClr val="lt1"/>
              </a:solidFill>
              <a:latin typeface="Montserrat"/>
              <a:ea typeface="Montserrat"/>
              <a:cs typeface="Montserrat"/>
              <a:sym typeface="Montserrat"/>
            </a:endParaRPr>
          </a:p>
        </p:txBody>
      </p:sp>
      <p:sp>
        <p:nvSpPr>
          <p:cNvPr id="86" name="Google Shape;86;p8"/>
          <p:cNvSpPr/>
          <p:nvPr/>
        </p:nvSpPr>
        <p:spPr>
          <a:xfrm>
            <a:off x="7163375" y="2956169"/>
            <a:ext cx="16812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a:ea typeface="Montserrat"/>
                <a:cs typeface="Montserrat"/>
                <a:sym typeface="Montserrat"/>
              </a:rPr>
              <a:t>Match the template</a:t>
            </a:r>
            <a:endParaRPr sz="800">
              <a:solidFill>
                <a:schemeClr val="lt1"/>
              </a:solidFill>
              <a:latin typeface="Montserrat"/>
              <a:ea typeface="Montserrat"/>
              <a:cs typeface="Montserrat"/>
              <a:sym typeface="Montserrat"/>
            </a:endParaRPr>
          </a:p>
        </p:txBody>
      </p:sp>
      <p:sp>
        <p:nvSpPr>
          <p:cNvPr id="87" name="Google Shape;87;p8"/>
          <p:cNvSpPr/>
          <p:nvPr/>
        </p:nvSpPr>
        <p:spPr>
          <a:xfrm>
            <a:off x="7166558" y="3874750"/>
            <a:ext cx="16812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a:ea typeface="Montserrat"/>
                <a:cs typeface="Montserrat"/>
                <a:sym typeface="Montserrat"/>
              </a:rPr>
              <a:t>Spacing</a:t>
            </a:r>
            <a:endParaRPr sz="800">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44"/>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forward</a:t>
            </a:r>
            <a:endParaRPr/>
          </a:p>
        </p:txBody>
      </p:sp>
      <p:sp>
        <p:nvSpPr>
          <p:cNvPr id="620" name="Google Shape;620;p44"/>
          <p:cNvSpPr/>
          <p:nvPr/>
        </p:nvSpPr>
        <p:spPr>
          <a:xfrm>
            <a:off x="3029500" y="1514625"/>
            <a:ext cx="32712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To-do list</a:t>
            </a:r>
            <a:endParaRPr>
              <a:solidFill>
                <a:schemeClr val="lt1"/>
              </a:solidFill>
              <a:latin typeface="Montserrat"/>
              <a:ea typeface="Montserrat"/>
              <a:cs typeface="Montserrat"/>
              <a:sym typeface="Montserrat"/>
            </a:endParaRPr>
          </a:p>
        </p:txBody>
      </p:sp>
      <p:sp>
        <p:nvSpPr>
          <p:cNvPr id="621" name="Google Shape;621;p44"/>
          <p:cNvSpPr/>
          <p:nvPr/>
        </p:nvSpPr>
        <p:spPr>
          <a:xfrm>
            <a:off x="3029500" y="2102550"/>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C92D5"/>
                </a:solidFill>
                <a:latin typeface="Montserrat"/>
                <a:ea typeface="Montserrat"/>
                <a:cs typeface="Montserrat"/>
                <a:sym typeface="Montserrat"/>
              </a:rPr>
              <a:t>ROC</a:t>
            </a:r>
            <a:endParaRPr>
              <a:solidFill>
                <a:srgbClr val="2C92D5"/>
              </a:solidFill>
              <a:latin typeface="Montserrat"/>
              <a:ea typeface="Montserrat"/>
              <a:cs typeface="Montserrat"/>
              <a:sym typeface="Montserrat"/>
            </a:endParaRPr>
          </a:p>
        </p:txBody>
      </p:sp>
      <p:sp>
        <p:nvSpPr>
          <p:cNvPr id="622" name="Google Shape;622;p44"/>
          <p:cNvSpPr/>
          <p:nvPr/>
        </p:nvSpPr>
        <p:spPr>
          <a:xfrm>
            <a:off x="3029500" y="2650075"/>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C92D5"/>
                </a:solidFill>
                <a:latin typeface="Montserrat"/>
                <a:ea typeface="Montserrat"/>
                <a:cs typeface="Montserrat"/>
                <a:sym typeface="Montserrat"/>
              </a:rPr>
              <a:t>Computation and manual effort</a:t>
            </a:r>
            <a:endParaRPr>
              <a:solidFill>
                <a:srgbClr val="2C92D5"/>
              </a:solidFill>
              <a:latin typeface="Montserrat"/>
              <a:ea typeface="Montserrat"/>
              <a:cs typeface="Montserrat"/>
              <a:sym typeface="Montserrat"/>
            </a:endParaRPr>
          </a:p>
        </p:txBody>
      </p:sp>
      <p:sp>
        <p:nvSpPr>
          <p:cNvPr id="623" name="Google Shape;623;p44"/>
          <p:cNvSpPr/>
          <p:nvPr/>
        </p:nvSpPr>
        <p:spPr>
          <a:xfrm>
            <a:off x="3029500" y="3235300"/>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C92D5"/>
                </a:solidFill>
                <a:latin typeface="Montserrat"/>
                <a:ea typeface="Montserrat"/>
                <a:cs typeface="Montserrat"/>
                <a:sym typeface="Montserrat"/>
              </a:rPr>
              <a:t>Neural Net to Extract Features</a:t>
            </a:r>
            <a:endParaRPr>
              <a:solidFill>
                <a:srgbClr val="2C92D5"/>
              </a:solidFill>
              <a:latin typeface="Montserrat"/>
              <a:ea typeface="Montserrat"/>
              <a:cs typeface="Montserrat"/>
              <a:sym typeface="Montserrat"/>
            </a:endParaRPr>
          </a:p>
        </p:txBody>
      </p:sp>
      <p:sp>
        <p:nvSpPr>
          <p:cNvPr id="624" name="Google Shape;624;p44"/>
          <p:cNvSpPr/>
          <p:nvPr/>
        </p:nvSpPr>
        <p:spPr>
          <a:xfrm>
            <a:off x="3029500" y="3861950"/>
            <a:ext cx="3271200" cy="4446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2C92D5"/>
                </a:solidFill>
                <a:latin typeface="Montserrat"/>
                <a:ea typeface="Montserrat"/>
                <a:cs typeface="Montserrat"/>
                <a:sym typeface="Montserrat"/>
              </a:rPr>
              <a:t>Plan to test professor’s handwriting</a:t>
            </a:r>
            <a:endParaRPr sz="1300">
              <a:solidFill>
                <a:srgbClr val="2C92D5"/>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5"/>
          <p:cNvSpPr txBox="1"/>
          <p:nvPr>
            <p:ph type="ctrTitle"/>
          </p:nvPr>
        </p:nvSpPr>
        <p:spPr>
          <a:xfrm>
            <a:off x="311708" y="656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 Questions?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6"/>
          <p:cNvSpPr txBox="1"/>
          <p:nvPr>
            <p:ph type="ctrTitle"/>
          </p:nvPr>
        </p:nvSpPr>
        <p:spPr>
          <a:xfrm>
            <a:off x="311708" y="656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7"/>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examples</a:t>
            </a:r>
            <a:endParaRPr/>
          </a:p>
        </p:txBody>
      </p:sp>
      <p:sp>
        <p:nvSpPr>
          <p:cNvPr id="640" name="Google Shape;640;p47"/>
          <p:cNvSpPr/>
          <p:nvPr/>
        </p:nvSpPr>
        <p:spPr>
          <a:xfrm>
            <a:off x="1082000" y="1937538"/>
            <a:ext cx="26034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Template matching</a:t>
            </a:r>
            <a:endParaRPr>
              <a:solidFill>
                <a:schemeClr val="lt1"/>
              </a:solidFill>
              <a:latin typeface="Montserrat"/>
              <a:ea typeface="Montserrat"/>
              <a:cs typeface="Montserrat"/>
              <a:sym typeface="Montserrat"/>
            </a:endParaRPr>
          </a:p>
        </p:txBody>
      </p:sp>
      <p:sp>
        <p:nvSpPr>
          <p:cNvPr id="641" name="Google Shape;641;p47"/>
          <p:cNvSpPr/>
          <p:nvPr/>
        </p:nvSpPr>
        <p:spPr>
          <a:xfrm>
            <a:off x="3979325" y="2763013"/>
            <a:ext cx="458700" cy="2400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47"/>
          <p:cNvPicPr preferRelativeResize="0"/>
          <p:nvPr/>
        </p:nvPicPr>
        <p:blipFill rotWithShape="1">
          <a:blip r:embed="rId3">
            <a:alphaModFix/>
          </a:blip>
          <a:srcRect b="0" l="-750" r="750" t="0"/>
          <a:stretch/>
        </p:blipFill>
        <p:spPr>
          <a:xfrm>
            <a:off x="1081999" y="2509063"/>
            <a:ext cx="2603400" cy="696900"/>
          </a:xfrm>
          <a:prstGeom prst="rect">
            <a:avLst/>
          </a:prstGeom>
          <a:noFill/>
          <a:ln>
            <a:noFill/>
          </a:ln>
        </p:spPr>
      </p:pic>
      <p:pic>
        <p:nvPicPr>
          <p:cNvPr id="643" name="Google Shape;643;p47"/>
          <p:cNvPicPr preferRelativeResize="0"/>
          <p:nvPr/>
        </p:nvPicPr>
        <p:blipFill rotWithShape="1">
          <a:blip r:embed="rId4">
            <a:alphaModFix/>
          </a:blip>
          <a:srcRect b="28946" l="0" r="88025" t="0"/>
          <a:stretch/>
        </p:blipFill>
        <p:spPr>
          <a:xfrm>
            <a:off x="5459112" y="1398400"/>
            <a:ext cx="647928" cy="1028763"/>
          </a:xfrm>
          <a:prstGeom prst="rect">
            <a:avLst/>
          </a:prstGeom>
          <a:noFill/>
          <a:ln>
            <a:noFill/>
          </a:ln>
        </p:spPr>
      </p:pic>
      <p:sp>
        <p:nvSpPr>
          <p:cNvPr id="644" name="Google Shape;644;p47"/>
          <p:cNvSpPr/>
          <p:nvPr/>
        </p:nvSpPr>
        <p:spPr>
          <a:xfrm>
            <a:off x="5459112" y="1779400"/>
            <a:ext cx="648000" cy="381000"/>
          </a:xfrm>
          <a:prstGeom prst="ellipse">
            <a:avLst/>
          </a:prstGeom>
          <a:noFill/>
          <a:ln cap="flat" cmpd="sng" w="25400">
            <a:solidFill>
              <a:srgbClr val="2C92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45" name="Google Shape;645;p47"/>
          <p:cNvCxnSpPr>
            <a:stCxn id="643" idx="3"/>
          </p:cNvCxnSpPr>
          <p:nvPr/>
        </p:nvCxnSpPr>
        <p:spPr>
          <a:xfrm flipH="1" rot="10800000">
            <a:off x="6107040" y="1703082"/>
            <a:ext cx="648000" cy="209700"/>
          </a:xfrm>
          <a:prstGeom prst="straightConnector1">
            <a:avLst/>
          </a:prstGeom>
          <a:noFill/>
          <a:ln cap="flat" cmpd="sng" w="25400">
            <a:solidFill>
              <a:srgbClr val="2C92D5"/>
            </a:solidFill>
            <a:prstDash val="solid"/>
            <a:round/>
            <a:headEnd len="sm" w="sm" type="none"/>
            <a:tailEnd len="med" w="med" type="triangle"/>
          </a:ln>
          <a:effectLst>
            <a:outerShdw blurRad="40000" rotWithShape="0" dir="5400000" dist="20000">
              <a:srgbClr val="000000">
                <a:alpha val="37650"/>
              </a:srgbClr>
            </a:outerShdw>
          </a:effectLst>
        </p:spPr>
      </p:cxnSp>
      <p:sp>
        <p:nvSpPr>
          <p:cNvPr id="646" name="Google Shape;646;p47"/>
          <p:cNvSpPr txBox="1"/>
          <p:nvPr/>
        </p:nvSpPr>
        <p:spPr>
          <a:xfrm>
            <a:off x="6777575" y="1468175"/>
            <a:ext cx="8355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solidFill>
                  <a:srgbClr val="000000"/>
                </a:solidFill>
                <a:latin typeface="Montserrat"/>
                <a:ea typeface="Montserrat"/>
                <a:cs typeface="Montserrat"/>
                <a:sym typeface="Montserrat"/>
              </a:rPr>
              <a:t>bars</a:t>
            </a:r>
            <a:endParaRPr sz="1300">
              <a:solidFill>
                <a:srgbClr val="000000"/>
              </a:solidFill>
              <a:latin typeface="Montserrat"/>
              <a:ea typeface="Montserrat"/>
              <a:cs typeface="Montserrat"/>
              <a:sym typeface="Montserrat"/>
            </a:endParaRPr>
          </a:p>
        </p:txBody>
      </p:sp>
      <p:pic>
        <p:nvPicPr>
          <p:cNvPr id="647" name="Google Shape;647;p47"/>
          <p:cNvPicPr preferRelativeResize="0"/>
          <p:nvPr/>
        </p:nvPicPr>
        <p:blipFill rotWithShape="1">
          <a:blip r:embed="rId5">
            <a:alphaModFix/>
          </a:blip>
          <a:srcRect b="28946" l="0" r="88025" t="0"/>
          <a:stretch/>
        </p:blipFill>
        <p:spPr>
          <a:xfrm>
            <a:off x="5459102" y="2427174"/>
            <a:ext cx="527917" cy="838200"/>
          </a:xfrm>
          <a:prstGeom prst="rect">
            <a:avLst/>
          </a:prstGeom>
          <a:noFill/>
          <a:ln>
            <a:noFill/>
          </a:ln>
        </p:spPr>
      </p:pic>
      <p:pic>
        <p:nvPicPr>
          <p:cNvPr id="648" name="Google Shape;648;p47"/>
          <p:cNvPicPr preferRelativeResize="0"/>
          <p:nvPr/>
        </p:nvPicPr>
        <p:blipFill rotWithShape="1">
          <a:blip r:embed="rId6">
            <a:alphaModFix/>
          </a:blip>
          <a:srcRect b="28946" l="0" r="88025" t="0"/>
          <a:stretch/>
        </p:blipFill>
        <p:spPr>
          <a:xfrm>
            <a:off x="5459100" y="3641286"/>
            <a:ext cx="510454" cy="810487"/>
          </a:xfrm>
          <a:prstGeom prst="rect">
            <a:avLst/>
          </a:prstGeom>
          <a:noFill/>
          <a:ln>
            <a:noFill/>
          </a:ln>
        </p:spPr>
      </p:pic>
      <p:sp>
        <p:nvSpPr>
          <p:cNvPr id="649" name="Google Shape;649;p47"/>
          <p:cNvSpPr/>
          <p:nvPr/>
        </p:nvSpPr>
        <p:spPr>
          <a:xfrm>
            <a:off x="5459102" y="2951215"/>
            <a:ext cx="528000" cy="310500"/>
          </a:xfrm>
          <a:prstGeom prst="ellipse">
            <a:avLst/>
          </a:prstGeom>
          <a:noFill/>
          <a:ln cap="flat" cmpd="sng" w="25400">
            <a:solidFill>
              <a:srgbClr val="2C92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7"/>
          <p:cNvSpPr/>
          <p:nvPr/>
        </p:nvSpPr>
        <p:spPr>
          <a:xfrm>
            <a:off x="5646677" y="3749358"/>
            <a:ext cx="135300" cy="660300"/>
          </a:xfrm>
          <a:prstGeom prst="rect">
            <a:avLst/>
          </a:prstGeom>
          <a:noFill/>
          <a:ln cap="flat" cmpd="sng" w="25400">
            <a:solidFill>
              <a:srgbClr val="2C92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51" name="Google Shape;651;p47"/>
          <p:cNvCxnSpPr/>
          <p:nvPr/>
        </p:nvCxnSpPr>
        <p:spPr>
          <a:xfrm>
            <a:off x="6026794" y="3005552"/>
            <a:ext cx="627600" cy="0"/>
          </a:xfrm>
          <a:prstGeom prst="straightConnector1">
            <a:avLst/>
          </a:prstGeom>
          <a:noFill/>
          <a:ln cap="flat" cmpd="sng" w="25400">
            <a:solidFill>
              <a:srgbClr val="2C92D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652" name="Google Shape;652;p47"/>
          <p:cNvCxnSpPr/>
          <p:nvPr/>
        </p:nvCxnSpPr>
        <p:spPr>
          <a:xfrm flipH="1" rot="10800000">
            <a:off x="5873675" y="3915700"/>
            <a:ext cx="730200" cy="55800"/>
          </a:xfrm>
          <a:prstGeom prst="straightConnector1">
            <a:avLst/>
          </a:prstGeom>
          <a:noFill/>
          <a:ln cap="flat" cmpd="sng" w="25400">
            <a:solidFill>
              <a:srgbClr val="2C92D5"/>
            </a:solidFill>
            <a:prstDash val="solid"/>
            <a:round/>
            <a:headEnd len="sm" w="sm" type="none"/>
            <a:tailEnd len="med" w="med" type="triangle"/>
          </a:ln>
          <a:effectLst>
            <a:outerShdw blurRad="40000" rotWithShape="0" dir="5400000" dist="20000">
              <a:srgbClr val="000000">
                <a:alpha val="37650"/>
              </a:srgbClr>
            </a:outerShdw>
          </a:effectLst>
        </p:spPr>
      </p:cxnSp>
      <p:sp>
        <p:nvSpPr>
          <p:cNvPr id="653" name="Google Shape;653;p47"/>
          <p:cNvSpPr txBox="1"/>
          <p:nvPr/>
        </p:nvSpPr>
        <p:spPr>
          <a:xfrm>
            <a:off x="6755050" y="2859300"/>
            <a:ext cx="1027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latin typeface="Montserrat"/>
                <a:ea typeface="Montserrat"/>
                <a:cs typeface="Montserrat"/>
                <a:sym typeface="Montserrat"/>
              </a:rPr>
              <a:t>curviness</a:t>
            </a:r>
            <a:endParaRPr sz="1300">
              <a:solidFill>
                <a:srgbClr val="000000"/>
              </a:solidFill>
              <a:latin typeface="Montserrat"/>
              <a:ea typeface="Montserrat"/>
              <a:cs typeface="Montserrat"/>
              <a:sym typeface="Montserrat"/>
            </a:endParaRPr>
          </a:p>
        </p:txBody>
      </p:sp>
      <p:sp>
        <p:nvSpPr>
          <p:cNvPr id="654" name="Google Shape;654;p47"/>
          <p:cNvSpPr txBox="1"/>
          <p:nvPr/>
        </p:nvSpPr>
        <p:spPr>
          <a:xfrm>
            <a:off x="6777575" y="3749350"/>
            <a:ext cx="1027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latin typeface="Montserrat"/>
                <a:ea typeface="Montserrat"/>
                <a:cs typeface="Montserrat"/>
                <a:sym typeface="Montserrat"/>
              </a:rPr>
              <a:t>loop</a:t>
            </a:r>
            <a:endParaRPr sz="1300">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8"/>
          <p:cNvSpPr/>
          <p:nvPr/>
        </p:nvSpPr>
        <p:spPr>
          <a:xfrm>
            <a:off x="4113450" y="2102625"/>
            <a:ext cx="4663800" cy="1708500"/>
          </a:xfrm>
          <a:prstGeom prst="round2DiagRect">
            <a:avLst>
              <a:gd fmla="val 16667" name="adj1"/>
              <a:gd fmla="val 0" name="adj2"/>
            </a:avLst>
          </a:prstGeom>
          <a:noFill/>
          <a:ln cap="flat" cmpd="sng" w="28575">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1" name="Google Shape;661;p48"/>
          <p:cNvSpPr/>
          <p:nvPr/>
        </p:nvSpPr>
        <p:spPr>
          <a:xfrm>
            <a:off x="402175" y="1560525"/>
            <a:ext cx="26034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Applications</a:t>
            </a:r>
            <a:endParaRPr>
              <a:solidFill>
                <a:schemeClr val="lt1"/>
              </a:solidFill>
              <a:latin typeface="Montserrat"/>
              <a:ea typeface="Montserrat"/>
              <a:cs typeface="Montserrat"/>
              <a:sym typeface="Montserrat"/>
            </a:endParaRPr>
          </a:p>
        </p:txBody>
      </p:sp>
      <p:grpSp>
        <p:nvGrpSpPr>
          <p:cNvPr id="662" name="Google Shape;662;p48"/>
          <p:cNvGrpSpPr/>
          <p:nvPr/>
        </p:nvGrpSpPr>
        <p:grpSpPr>
          <a:xfrm>
            <a:off x="402175" y="2102625"/>
            <a:ext cx="2603400" cy="894513"/>
            <a:chOff x="373950" y="1326525"/>
            <a:chExt cx="2603400" cy="894513"/>
          </a:xfrm>
        </p:grpSpPr>
        <p:sp>
          <p:nvSpPr>
            <p:cNvPr id="663" name="Google Shape;663;p48"/>
            <p:cNvSpPr/>
            <p:nvPr/>
          </p:nvSpPr>
          <p:spPr>
            <a:xfrm>
              <a:off x="373950" y="1487238"/>
              <a:ext cx="2603400" cy="733800"/>
            </a:xfrm>
            <a:prstGeom prst="round2DiagRect">
              <a:avLst>
                <a:gd fmla="val 16667" name="adj1"/>
                <a:gd fmla="val 0" name="adj2"/>
              </a:avLst>
            </a:prstGeom>
            <a:noFill/>
            <a:ln cap="flat" cmpd="sng" w="28575">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txBox="1"/>
            <p:nvPr/>
          </p:nvSpPr>
          <p:spPr>
            <a:xfrm>
              <a:off x="694950" y="1326525"/>
              <a:ext cx="1961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13538A"/>
                  </a:solidFill>
                  <a:highlight>
                    <a:schemeClr val="lt1"/>
                  </a:highlight>
                  <a:latin typeface="Montserrat"/>
                  <a:ea typeface="Montserrat"/>
                  <a:cs typeface="Montserrat"/>
                  <a:sym typeface="Montserrat"/>
                </a:rPr>
                <a:t>Psychological analysis</a:t>
              </a:r>
              <a:endParaRPr b="1" sz="900">
                <a:solidFill>
                  <a:srgbClr val="13538A"/>
                </a:solidFill>
                <a:highlight>
                  <a:schemeClr val="lt1"/>
                </a:highlight>
                <a:latin typeface="Montserrat"/>
                <a:ea typeface="Montserrat"/>
                <a:cs typeface="Montserrat"/>
                <a:sym typeface="Montserrat"/>
              </a:endParaRPr>
            </a:p>
          </p:txBody>
        </p:sp>
        <p:sp>
          <p:nvSpPr>
            <p:cNvPr id="665" name="Google Shape;665;p48"/>
            <p:cNvSpPr txBox="1"/>
            <p:nvPr/>
          </p:nvSpPr>
          <p:spPr>
            <a:xfrm>
              <a:off x="490350" y="1638750"/>
              <a:ext cx="237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Graphology is used clinically by counsellors and psychotherapists. </a:t>
              </a:r>
              <a:endParaRPr sz="800">
                <a:solidFill>
                  <a:srgbClr val="434343"/>
                </a:solidFill>
                <a:latin typeface="Montserrat"/>
                <a:ea typeface="Montserrat"/>
                <a:cs typeface="Montserrat"/>
                <a:sym typeface="Montserrat"/>
              </a:endParaRPr>
            </a:p>
          </p:txBody>
        </p:sp>
      </p:grpSp>
      <p:grpSp>
        <p:nvGrpSpPr>
          <p:cNvPr id="666" name="Google Shape;666;p48"/>
          <p:cNvGrpSpPr/>
          <p:nvPr/>
        </p:nvGrpSpPr>
        <p:grpSpPr>
          <a:xfrm>
            <a:off x="402175" y="3052325"/>
            <a:ext cx="2603400" cy="961125"/>
            <a:chOff x="373950" y="1326525"/>
            <a:chExt cx="2603400" cy="961125"/>
          </a:xfrm>
        </p:grpSpPr>
        <p:sp>
          <p:nvSpPr>
            <p:cNvPr id="667" name="Google Shape;667;p48"/>
            <p:cNvSpPr/>
            <p:nvPr/>
          </p:nvSpPr>
          <p:spPr>
            <a:xfrm>
              <a:off x="373950" y="1487238"/>
              <a:ext cx="2603400" cy="733800"/>
            </a:xfrm>
            <a:prstGeom prst="round2DiagRect">
              <a:avLst>
                <a:gd fmla="val 16667" name="adj1"/>
                <a:gd fmla="val 0" name="adj2"/>
              </a:avLst>
            </a:prstGeom>
            <a:noFill/>
            <a:ln cap="flat" cmpd="sng" w="28575">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txBox="1"/>
            <p:nvPr/>
          </p:nvSpPr>
          <p:spPr>
            <a:xfrm>
              <a:off x="694950" y="1326525"/>
              <a:ext cx="1961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3EDAD8"/>
                  </a:solidFill>
                  <a:highlight>
                    <a:schemeClr val="lt1"/>
                  </a:highlight>
                  <a:latin typeface="Montserrat"/>
                  <a:ea typeface="Montserrat"/>
                  <a:cs typeface="Montserrat"/>
                  <a:sym typeface="Montserrat"/>
                </a:rPr>
                <a:t>Employment profiling</a:t>
              </a:r>
              <a:endParaRPr b="1" sz="900">
                <a:solidFill>
                  <a:srgbClr val="3EDAD8"/>
                </a:solidFill>
                <a:highlight>
                  <a:schemeClr val="lt1"/>
                </a:highlight>
                <a:latin typeface="Montserrat"/>
                <a:ea typeface="Montserrat"/>
                <a:cs typeface="Montserrat"/>
                <a:sym typeface="Montserrat"/>
              </a:endParaRPr>
            </a:p>
          </p:txBody>
        </p:sp>
        <p:sp>
          <p:nvSpPr>
            <p:cNvPr id="669" name="Google Shape;669;p48"/>
            <p:cNvSpPr txBox="1"/>
            <p:nvPr/>
          </p:nvSpPr>
          <p:spPr>
            <a:xfrm>
              <a:off x="490350" y="1487250"/>
              <a:ext cx="237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 A graphological report is meant to be used in conjunction with other tools, such as comprehensive background checks, practical demonstration or record of work skills.</a:t>
              </a:r>
              <a:endParaRPr sz="800">
                <a:solidFill>
                  <a:srgbClr val="434343"/>
                </a:solidFill>
                <a:latin typeface="Montserrat"/>
                <a:ea typeface="Montserrat"/>
                <a:cs typeface="Montserrat"/>
                <a:sym typeface="Montserrat"/>
              </a:endParaRPr>
            </a:p>
          </p:txBody>
        </p:sp>
      </p:grpSp>
      <p:sp>
        <p:nvSpPr>
          <p:cNvPr id="670" name="Google Shape;670;p48"/>
          <p:cNvSpPr/>
          <p:nvPr/>
        </p:nvSpPr>
        <p:spPr>
          <a:xfrm>
            <a:off x="5912550" y="1704625"/>
            <a:ext cx="3080400" cy="11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4113450" y="1560525"/>
            <a:ext cx="46638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Problem Statement</a:t>
            </a:r>
            <a:endParaRPr>
              <a:solidFill>
                <a:schemeClr val="lt1"/>
              </a:solidFill>
              <a:latin typeface="Montserrat"/>
              <a:ea typeface="Montserrat"/>
              <a:cs typeface="Montserrat"/>
              <a:sym typeface="Montserrat"/>
            </a:endParaRPr>
          </a:p>
        </p:txBody>
      </p:sp>
      <p:sp>
        <p:nvSpPr>
          <p:cNvPr id="672" name="Google Shape;672;p48"/>
          <p:cNvSpPr/>
          <p:nvPr/>
        </p:nvSpPr>
        <p:spPr>
          <a:xfrm>
            <a:off x="3894675" y="2991550"/>
            <a:ext cx="3080400" cy="11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txBox="1"/>
          <p:nvPr/>
        </p:nvSpPr>
        <p:spPr>
          <a:xfrm>
            <a:off x="4272150" y="2144925"/>
            <a:ext cx="4346400" cy="16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50">
                <a:solidFill>
                  <a:srgbClr val="434343"/>
                </a:solidFill>
                <a:latin typeface="Montserrat"/>
                <a:ea typeface="Montserrat"/>
                <a:cs typeface="Montserrat"/>
                <a:sym typeface="Montserrat"/>
              </a:rPr>
              <a:t>A system is proposed to </a:t>
            </a:r>
            <a:r>
              <a:rPr b="1" lang="en" sz="850">
                <a:solidFill>
                  <a:srgbClr val="13538A"/>
                </a:solidFill>
                <a:latin typeface="Montserrat"/>
                <a:ea typeface="Montserrat"/>
                <a:cs typeface="Montserrat"/>
                <a:sym typeface="Montserrat"/>
              </a:rPr>
              <a:t>automate </a:t>
            </a:r>
            <a:r>
              <a:rPr lang="en" sz="850">
                <a:solidFill>
                  <a:srgbClr val="434343"/>
                </a:solidFill>
                <a:latin typeface="Montserrat"/>
                <a:ea typeface="Montserrat"/>
                <a:cs typeface="Montserrat"/>
                <a:sym typeface="Montserrat"/>
              </a:rPr>
              <a:t>the basic handwriting analysis tasks of graphology to determine a few important </a:t>
            </a:r>
            <a:r>
              <a:rPr b="1" lang="en" sz="850">
                <a:solidFill>
                  <a:srgbClr val="13538A"/>
                </a:solidFill>
                <a:latin typeface="Montserrat"/>
                <a:ea typeface="Montserrat"/>
                <a:cs typeface="Montserrat"/>
                <a:sym typeface="Montserrat"/>
              </a:rPr>
              <a:t>personality traits</a:t>
            </a:r>
            <a:r>
              <a:rPr lang="en" sz="850">
                <a:solidFill>
                  <a:srgbClr val="434343"/>
                </a:solidFill>
                <a:latin typeface="Montserrat"/>
                <a:ea typeface="Montserrat"/>
                <a:cs typeface="Montserrat"/>
                <a:sym typeface="Montserrat"/>
              </a:rPr>
              <a:t>.</a:t>
            </a:r>
            <a:endParaRPr sz="85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sz="850">
              <a:solidFill>
                <a:srgbClr val="434343"/>
              </a:solidFill>
              <a:latin typeface="Montserrat"/>
              <a:ea typeface="Montserrat"/>
              <a:cs typeface="Montserrat"/>
              <a:sym typeface="Montserrat"/>
            </a:endParaRPr>
          </a:p>
          <a:p>
            <a:pPr indent="0" lvl="0" marL="0" rtl="0" algn="ctr">
              <a:spcBef>
                <a:spcPts val="0"/>
              </a:spcBef>
              <a:spcAft>
                <a:spcPts val="0"/>
              </a:spcAft>
              <a:buNone/>
            </a:pPr>
            <a:r>
              <a:rPr b="1" lang="en" sz="850">
                <a:solidFill>
                  <a:srgbClr val="13538A"/>
                </a:solidFill>
                <a:latin typeface="Montserrat"/>
                <a:ea typeface="Montserrat"/>
                <a:cs typeface="Montserrat"/>
                <a:sym typeface="Montserrat"/>
              </a:rPr>
              <a:t>Seven features/characteristics </a:t>
            </a:r>
            <a:r>
              <a:rPr lang="en" sz="850">
                <a:solidFill>
                  <a:srgbClr val="434343"/>
                </a:solidFill>
                <a:latin typeface="Montserrat"/>
                <a:ea typeface="Montserrat"/>
                <a:cs typeface="Montserrat"/>
                <a:sym typeface="Montserrat"/>
              </a:rPr>
              <a:t>of a handwriting are considered to be extracted from a sample handwriting image.</a:t>
            </a:r>
            <a:endParaRPr sz="85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sz="85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850">
                <a:solidFill>
                  <a:srgbClr val="434343"/>
                </a:solidFill>
                <a:latin typeface="Montserrat"/>
                <a:ea typeface="Montserrat"/>
                <a:cs typeface="Montserrat"/>
                <a:sym typeface="Montserrat"/>
              </a:rPr>
              <a:t>Each of the seven resulting </a:t>
            </a:r>
            <a:r>
              <a:rPr b="1" lang="en" sz="850">
                <a:solidFill>
                  <a:srgbClr val="13538A"/>
                </a:solidFill>
                <a:latin typeface="Montserrat"/>
                <a:ea typeface="Montserrat"/>
                <a:cs typeface="Montserrat"/>
                <a:sym typeface="Montserrat"/>
              </a:rPr>
              <a:t>raw values </a:t>
            </a:r>
            <a:r>
              <a:rPr lang="en" sz="850">
                <a:solidFill>
                  <a:srgbClr val="434343"/>
                </a:solidFill>
                <a:latin typeface="Montserrat"/>
                <a:ea typeface="Montserrat"/>
                <a:cs typeface="Montserrat"/>
                <a:sym typeface="Montserrat"/>
              </a:rPr>
              <a:t>will be put into </a:t>
            </a:r>
            <a:r>
              <a:rPr b="1" lang="en" sz="850">
                <a:solidFill>
                  <a:srgbClr val="13538A"/>
                </a:solidFill>
                <a:latin typeface="Montserrat"/>
                <a:ea typeface="Montserrat"/>
                <a:cs typeface="Montserrat"/>
                <a:sym typeface="Montserrat"/>
              </a:rPr>
              <a:t>corresponding categories</a:t>
            </a:r>
            <a:r>
              <a:rPr lang="en" sz="850">
                <a:solidFill>
                  <a:srgbClr val="434343"/>
                </a:solidFill>
                <a:latin typeface="Montserrat"/>
                <a:ea typeface="Montserrat"/>
                <a:cs typeface="Montserrat"/>
                <a:sym typeface="Montserrat"/>
              </a:rPr>
              <a:t> of respective feature variations. A </a:t>
            </a:r>
            <a:r>
              <a:rPr b="1" lang="en" sz="850">
                <a:solidFill>
                  <a:srgbClr val="13538A"/>
                </a:solidFill>
                <a:latin typeface="Montserrat"/>
                <a:ea typeface="Montserrat"/>
                <a:cs typeface="Montserrat"/>
                <a:sym typeface="Montserrat"/>
              </a:rPr>
              <a:t>combination </a:t>
            </a:r>
            <a:r>
              <a:rPr lang="en" sz="850">
                <a:solidFill>
                  <a:srgbClr val="434343"/>
                </a:solidFill>
                <a:latin typeface="Montserrat"/>
                <a:ea typeface="Montserrat"/>
                <a:cs typeface="Montserrat"/>
                <a:sym typeface="Montserrat"/>
              </a:rPr>
              <a:t>of these discrete values will be used to train each </a:t>
            </a:r>
            <a:r>
              <a:rPr b="1" lang="en" sz="850">
                <a:solidFill>
                  <a:srgbClr val="13538A"/>
                </a:solidFill>
                <a:latin typeface="Montserrat"/>
                <a:ea typeface="Montserrat"/>
                <a:cs typeface="Montserrat"/>
                <a:sym typeface="Montserrat"/>
              </a:rPr>
              <a:t>support vector machine</a:t>
            </a:r>
            <a:r>
              <a:rPr lang="en" sz="850">
                <a:solidFill>
                  <a:srgbClr val="434343"/>
                </a:solidFill>
                <a:latin typeface="Montserrat"/>
                <a:ea typeface="Montserrat"/>
                <a:cs typeface="Montserrat"/>
                <a:sym typeface="Montserrat"/>
              </a:rPr>
              <a:t> for a </a:t>
            </a:r>
            <a:r>
              <a:rPr b="1" lang="en" sz="850">
                <a:solidFill>
                  <a:srgbClr val="13538A"/>
                </a:solidFill>
                <a:latin typeface="Montserrat"/>
                <a:ea typeface="Montserrat"/>
                <a:cs typeface="Montserrat"/>
                <a:sym typeface="Montserrat"/>
              </a:rPr>
              <a:t>personality trait</a:t>
            </a:r>
            <a:r>
              <a:rPr lang="en" sz="850">
                <a:solidFill>
                  <a:srgbClr val="434343"/>
                </a:solidFill>
                <a:latin typeface="Montserrat"/>
                <a:ea typeface="Montserrat"/>
                <a:cs typeface="Montserrat"/>
                <a:sym typeface="Montserrat"/>
              </a:rPr>
              <a:t>. The classifier will then be able to predict the personality traits of the writer</a:t>
            </a:r>
            <a:endParaRPr sz="850">
              <a:solidFill>
                <a:srgbClr val="43434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9"/>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examples</a:t>
            </a:r>
            <a:endParaRPr/>
          </a:p>
        </p:txBody>
      </p:sp>
      <p:grpSp>
        <p:nvGrpSpPr>
          <p:cNvPr id="93" name="Google Shape;93;p9"/>
          <p:cNvGrpSpPr/>
          <p:nvPr/>
        </p:nvGrpSpPr>
        <p:grpSpPr>
          <a:xfrm>
            <a:off x="1267577" y="1773334"/>
            <a:ext cx="2359236" cy="2100232"/>
            <a:chOff x="4343400" y="381000"/>
            <a:chExt cx="1758000" cy="1295400"/>
          </a:xfrm>
        </p:grpSpPr>
        <p:pic>
          <p:nvPicPr>
            <p:cNvPr id="94" name="Google Shape;94;p9"/>
            <p:cNvPicPr preferRelativeResize="0"/>
            <p:nvPr/>
          </p:nvPicPr>
          <p:blipFill rotWithShape="1">
            <a:blip r:embed="rId3">
              <a:alphaModFix/>
            </a:blip>
            <a:srcRect b="0" l="0" r="0" t="0"/>
            <a:stretch/>
          </p:blipFill>
          <p:spPr>
            <a:xfrm>
              <a:off x="4343400" y="381000"/>
              <a:ext cx="1757964" cy="1295400"/>
            </a:xfrm>
            <a:prstGeom prst="rect">
              <a:avLst/>
            </a:prstGeom>
            <a:noFill/>
            <a:ln>
              <a:noFill/>
            </a:ln>
          </p:spPr>
        </p:pic>
        <p:cxnSp>
          <p:nvCxnSpPr>
            <p:cNvPr id="95" name="Google Shape;95;p9"/>
            <p:cNvCxnSpPr/>
            <p:nvPr/>
          </p:nvCxnSpPr>
          <p:spPr>
            <a:xfrm>
              <a:off x="4419600" y="685800"/>
              <a:ext cx="1681800" cy="0"/>
            </a:xfrm>
            <a:prstGeom prst="straightConnector1">
              <a:avLst/>
            </a:prstGeom>
            <a:noFill/>
            <a:ln cap="flat" cmpd="sng" w="9525">
              <a:solidFill>
                <a:srgbClr val="3EDAD8"/>
              </a:solidFill>
              <a:prstDash val="solid"/>
              <a:round/>
              <a:headEnd len="sm" w="sm" type="none"/>
              <a:tailEnd len="sm" w="sm" type="none"/>
            </a:ln>
          </p:spPr>
        </p:cxnSp>
        <p:cxnSp>
          <p:nvCxnSpPr>
            <p:cNvPr id="96" name="Google Shape;96;p9"/>
            <p:cNvCxnSpPr/>
            <p:nvPr/>
          </p:nvCxnSpPr>
          <p:spPr>
            <a:xfrm>
              <a:off x="4419600" y="762000"/>
              <a:ext cx="1681800" cy="0"/>
            </a:xfrm>
            <a:prstGeom prst="straightConnector1">
              <a:avLst/>
            </a:prstGeom>
            <a:noFill/>
            <a:ln cap="flat" cmpd="sng" w="9525">
              <a:solidFill>
                <a:srgbClr val="3EDAD8"/>
              </a:solidFill>
              <a:prstDash val="solid"/>
              <a:round/>
              <a:headEnd len="sm" w="sm" type="none"/>
              <a:tailEnd len="sm" w="sm" type="none"/>
            </a:ln>
          </p:spPr>
        </p:cxnSp>
        <p:cxnSp>
          <p:nvCxnSpPr>
            <p:cNvPr id="97" name="Google Shape;97;p9"/>
            <p:cNvCxnSpPr/>
            <p:nvPr/>
          </p:nvCxnSpPr>
          <p:spPr>
            <a:xfrm>
              <a:off x="4419600" y="838200"/>
              <a:ext cx="1681800" cy="0"/>
            </a:xfrm>
            <a:prstGeom prst="straightConnector1">
              <a:avLst/>
            </a:prstGeom>
            <a:noFill/>
            <a:ln cap="flat" cmpd="sng" w="9525">
              <a:solidFill>
                <a:srgbClr val="3EDAD8"/>
              </a:solidFill>
              <a:prstDash val="solid"/>
              <a:round/>
              <a:headEnd len="sm" w="sm" type="none"/>
              <a:tailEnd len="sm" w="sm" type="none"/>
            </a:ln>
          </p:spPr>
        </p:cxnSp>
        <p:cxnSp>
          <p:nvCxnSpPr>
            <p:cNvPr id="98" name="Google Shape;98;p9"/>
            <p:cNvCxnSpPr/>
            <p:nvPr/>
          </p:nvCxnSpPr>
          <p:spPr>
            <a:xfrm>
              <a:off x="4419600" y="609600"/>
              <a:ext cx="1681800" cy="0"/>
            </a:xfrm>
            <a:prstGeom prst="straightConnector1">
              <a:avLst/>
            </a:prstGeom>
            <a:noFill/>
            <a:ln cap="flat" cmpd="sng" w="9525">
              <a:solidFill>
                <a:srgbClr val="3EDAD8"/>
              </a:solidFill>
              <a:prstDash val="solid"/>
              <a:round/>
              <a:headEnd len="sm" w="sm" type="none"/>
              <a:tailEnd len="sm" w="sm" type="none"/>
            </a:ln>
          </p:spPr>
        </p:cxnSp>
      </p:grpSp>
      <p:sp>
        <p:nvSpPr>
          <p:cNvPr id="99" name="Google Shape;99;p9"/>
          <p:cNvSpPr/>
          <p:nvPr/>
        </p:nvSpPr>
        <p:spPr>
          <a:xfrm>
            <a:off x="1145500" y="1241825"/>
            <a:ext cx="2603400" cy="2970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Alignment and size</a:t>
            </a:r>
            <a:endParaRPr>
              <a:solidFill>
                <a:schemeClr val="lt1"/>
              </a:solidFill>
              <a:latin typeface="Montserrat"/>
              <a:ea typeface="Montserrat"/>
              <a:cs typeface="Montserrat"/>
              <a:sym typeface="Montserrat"/>
            </a:endParaRPr>
          </a:p>
        </p:txBody>
      </p:sp>
      <p:grpSp>
        <p:nvGrpSpPr>
          <p:cNvPr id="100" name="Google Shape;100;p9"/>
          <p:cNvGrpSpPr/>
          <p:nvPr/>
        </p:nvGrpSpPr>
        <p:grpSpPr>
          <a:xfrm>
            <a:off x="4830600" y="1378225"/>
            <a:ext cx="1886650" cy="1441399"/>
            <a:chOff x="3383825" y="1554600"/>
            <a:chExt cx="1886650" cy="1441399"/>
          </a:xfrm>
        </p:grpSpPr>
        <p:pic>
          <p:nvPicPr>
            <p:cNvPr id="101" name="Google Shape;101;p9"/>
            <p:cNvPicPr preferRelativeResize="0"/>
            <p:nvPr/>
          </p:nvPicPr>
          <p:blipFill rotWithShape="1">
            <a:blip r:embed="rId4">
              <a:alphaModFix/>
            </a:blip>
            <a:srcRect b="0" l="0" r="25356" t="0"/>
            <a:stretch/>
          </p:blipFill>
          <p:spPr>
            <a:xfrm>
              <a:off x="3383825" y="1554600"/>
              <a:ext cx="1702426" cy="1441399"/>
            </a:xfrm>
            <a:prstGeom prst="rect">
              <a:avLst/>
            </a:prstGeom>
            <a:noFill/>
            <a:ln>
              <a:noFill/>
            </a:ln>
          </p:spPr>
        </p:pic>
        <p:sp>
          <p:nvSpPr>
            <p:cNvPr id="102" name="Google Shape;102;p9"/>
            <p:cNvSpPr/>
            <p:nvPr/>
          </p:nvSpPr>
          <p:spPr>
            <a:xfrm>
              <a:off x="5051775" y="2257775"/>
              <a:ext cx="218700" cy="17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9"/>
          <p:cNvSpPr/>
          <p:nvPr/>
        </p:nvSpPr>
        <p:spPr>
          <a:xfrm>
            <a:off x="4933325" y="1193100"/>
            <a:ext cx="1681200" cy="2970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a:ea typeface="Montserrat"/>
                <a:cs typeface="Montserrat"/>
                <a:sym typeface="Montserrat"/>
              </a:rPr>
              <a:t>Alignment</a:t>
            </a:r>
            <a:endParaRPr sz="800">
              <a:solidFill>
                <a:schemeClr val="lt1"/>
              </a:solidFill>
              <a:latin typeface="Montserrat"/>
              <a:ea typeface="Montserrat"/>
              <a:cs typeface="Montserrat"/>
              <a:sym typeface="Montserrat"/>
            </a:endParaRPr>
          </a:p>
        </p:txBody>
      </p:sp>
      <p:sp>
        <p:nvSpPr>
          <p:cNvPr id="104" name="Google Shape;104;p9"/>
          <p:cNvSpPr/>
          <p:nvPr/>
        </p:nvSpPr>
        <p:spPr>
          <a:xfrm>
            <a:off x="4933325" y="2975325"/>
            <a:ext cx="1681200" cy="297000"/>
          </a:xfrm>
          <a:prstGeom prst="round2DiagRect">
            <a:avLst>
              <a:gd fmla="val 16667" name="adj1"/>
              <a:gd fmla="val 0" name="adj2"/>
            </a:avLst>
          </a:prstGeom>
          <a:solidFill>
            <a:srgbClr val="2C92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a:ea typeface="Montserrat"/>
                <a:cs typeface="Montserrat"/>
                <a:sym typeface="Montserrat"/>
              </a:rPr>
              <a:t>Size</a:t>
            </a:r>
            <a:endParaRPr sz="800">
              <a:solidFill>
                <a:schemeClr val="lt1"/>
              </a:solidFill>
              <a:latin typeface="Montserrat"/>
              <a:ea typeface="Montserrat"/>
              <a:cs typeface="Montserrat"/>
              <a:sym typeface="Montserrat"/>
            </a:endParaRPr>
          </a:p>
        </p:txBody>
      </p:sp>
      <p:sp>
        <p:nvSpPr>
          <p:cNvPr id="105" name="Google Shape;105;p9"/>
          <p:cNvSpPr txBox="1"/>
          <p:nvPr/>
        </p:nvSpPr>
        <p:spPr>
          <a:xfrm>
            <a:off x="6614525" y="1612925"/>
            <a:ext cx="158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13538A"/>
                </a:solidFill>
                <a:latin typeface="Montserrat"/>
                <a:ea typeface="Montserrat"/>
                <a:cs typeface="Montserrat"/>
                <a:sym typeface="Montserrat"/>
              </a:rPr>
              <a:t>Ascending baseline</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rPr b="1" lang="en" sz="800">
                <a:solidFill>
                  <a:srgbClr val="13538A"/>
                </a:solidFill>
                <a:latin typeface="Montserrat"/>
                <a:ea typeface="Montserrat"/>
                <a:cs typeface="Montserrat"/>
                <a:sym typeface="Montserrat"/>
              </a:rPr>
              <a:t>Descending baseline</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13538A"/>
              </a:solidFill>
              <a:latin typeface="Montserrat"/>
              <a:ea typeface="Montserrat"/>
              <a:cs typeface="Montserrat"/>
              <a:sym typeface="Montserrat"/>
            </a:endParaRPr>
          </a:p>
          <a:p>
            <a:pPr indent="0" lvl="0" marL="0" rtl="0" algn="l">
              <a:spcBef>
                <a:spcPts val="0"/>
              </a:spcBef>
              <a:spcAft>
                <a:spcPts val="0"/>
              </a:spcAft>
              <a:buNone/>
            </a:pPr>
            <a:r>
              <a:rPr b="1" lang="en" sz="800">
                <a:solidFill>
                  <a:srgbClr val="13538A"/>
                </a:solidFill>
                <a:latin typeface="Montserrat"/>
                <a:ea typeface="Montserrat"/>
                <a:cs typeface="Montserrat"/>
                <a:sym typeface="Montserrat"/>
              </a:rPr>
              <a:t>Level baseline</a:t>
            </a:r>
            <a:endParaRPr b="1" sz="800">
              <a:solidFill>
                <a:srgbClr val="13538A"/>
              </a:solidFill>
              <a:latin typeface="Montserrat"/>
              <a:ea typeface="Montserrat"/>
              <a:cs typeface="Montserrat"/>
              <a:sym typeface="Montserrat"/>
            </a:endParaRPr>
          </a:p>
        </p:txBody>
      </p:sp>
      <p:pic>
        <p:nvPicPr>
          <p:cNvPr id="106" name="Google Shape;106;p9"/>
          <p:cNvPicPr preferRelativeResize="0"/>
          <p:nvPr/>
        </p:nvPicPr>
        <p:blipFill rotWithShape="1">
          <a:blip r:embed="rId5">
            <a:alphaModFix/>
          </a:blip>
          <a:srcRect b="28946" l="0" r="88025" t="0"/>
          <a:stretch/>
        </p:blipFill>
        <p:spPr>
          <a:xfrm>
            <a:off x="5383465" y="3428025"/>
            <a:ext cx="601647" cy="955279"/>
          </a:xfrm>
          <a:prstGeom prst="rect">
            <a:avLst/>
          </a:prstGeom>
          <a:noFill/>
          <a:ln>
            <a:noFill/>
          </a:ln>
        </p:spPr>
      </p:pic>
      <p:cxnSp>
        <p:nvCxnSpPr>
          <p:cNvPr id="107" name="Google Shape;107;p9"/>
          <p:cNvCxnSpPr/>
          <p:nvPr/>
        </p:nvCxnSpPr>
        <p:spPr>
          <a:xfrm>
            <a:off x="5321796" y="3648877"/>
            <a:ext cx="778200" cy="0"/>
          </a:xfrm>
          <a:prstGeom prst="straightConnector1">
            <a:avLst/>
          </a:prstGeom>
          <a:noFill/>
          <a:ln cap="flat" cmpd="sng" w="25400">
            <a:solidFill>
              <a:srgbClr val="3EDAD8"/>
            </a:solidFill>
            <a:prstDash val="solid"/>
            <a:round/>
            <a:headEnd len="sm" w="sm" type="none"/>
            <a:tailEnd len="sm" w="sm" type="none"/>
          </a:ln>
          <a:effectLst>
            <a:outerShdw blurRad="40000" rotWithShape="0" dir="5400000" dist="20000">
              <a:srgbClr val="000000">
                <a:alpha val="37650"/>
              </a:srgbClr>
            </a:outerShdw>
          </a:effectLst>
        </p:spPr>
      </p:cxnSp>
      <p:cxnSp>
        <p:nvCxnSpPr>
          <p:cNvPr id="108" name="Google Shape;108;p9"/>
          <p:cNvCxnSpPr/>
          <p:nvPr/>
        </p:nvCxnSpPr>
        <p:spPr>
          <a:xfrm>
            <a:off x="5295320" y="3801277"/>
            <a:ext cx="778200" cy="0"/>
          </a:xfrm>
          <a:prstGeom prst="straightConnector1">
            <a:avLst/>
          </a:prstGeom>
          <a:noFill/>
          <a:ln cap="flat" cmpd="sng" w="25400">
            <a:solidFill>
              <a:srgbClr val="3EDAD8"/>
            </a:solidFill>
            <a:prstDash val="solid"/>
            <a:round/>
            <a:headEnd len="sm" w="sm" type="none"/>
            <a:tailEnd len="sm" w="sm" type="none"/>
          </a:ln>
          <a:effectLst>
            <a:outerShdw blurRad="40000" rotWithShape="0" dir="5400000" dist="20000">
              <a:srgbClr val="000000">
                <a:alpha val="37650"/>
              </a:srgbClr>
            </a:outerShdw>
          </a:effectLst>
        </p:spPr>
      </p:cxnSp>
      <p:cxnSp>
        <p:nvCxnSpPr>
          <p:cNvPr id="109" name="Google Shape;109;p9"/>
          <p:cNvCxnSpPr/>
          <p:nvPr/>
        </p:nvCxnSpPr>
        <p:spPr>
          <a:xfrm>
            <a:off x="5295320" y="4106077"/>
            <a:ext cx="778200" cy="0"/>
          </a:xfrm>
          <a:prstGeom prst="straightConnector1">
            <a:avLst/>
          </a:prstGeom>
          <a:noFill/>
          <a:ln cap="flat" cmpd="sng" w="25400">
            <a:solidFill>
              <a:srgbClr val="3EDAD8"/>
            </a:solidFill>
            <a:prstDash val="solid"/>
            <a:round/>
            <a:headEnd len="sm" w="sm" type="none"/>
            <a:tailEnd len="sm" w="sm" type="none"/>
          </a:ln>
          <a:effectLst>
            <a:outerShdw blurRad="40000" rotWithShape="0" dir="5400000" dist="20000">
              <a:srgbClr val="000000">
                <a:alpha val="37650"/>
              </a:srgbClr>
            </a:outerShdw>
          </a:effectLst>
        </p:spPr>
      </p:cxnSp>
      <p:cxnSp>
        <p:nvCxnSpPr>
          <p:cNvPr id="110" name="Google Shape;110;p9"/>
          <p:cNvCxnSpPr/>
          <p:nvPr/>
        </p:nvCxnSpPr>
        <p:spPr>
          <a:xfrm>
            <a:off x="5321796" y="4258477"/>
            <a:ext cx="778200" cy="0"/>
          </a:xfrm>
          <a:prstGeom prst="straightConnector1">
            <a:avLst/>
          </a:prstGeom>
          <a:noFill/>
          <a:ln cap="flat" cmpd="sng" w="25400">
            <a:solidFill>
              <a:srgbClr val="3EDAD8"/>
            </a:solidFill>
            <a:prstDash val="solid"/>
            <a:round/>
            <a:headEnd len="sm" w="sm" type="none"/>
            <a:tailEnd len="sm" w="sm" type="none"/>
          </a:ln>
          <a:effectLst>
            <a:outerShdw blurRad="40000" rotWithShape="0" dir="5400000" dist="20000">
              <a:srgbClr val="000000">
                <a:alpha val="37650"/>
              </a:srgbClr>
            </a:outerShdw>
          </a:effectLst>
        </p:spPr>
      </p:cxnSp>
      <p:cxnSp>
        <p:nvCxnSpPr>
          <p:cNvPr id="111" name="Google Shape;111;p9"/>
          <p:cNvCxnSpPr/>
          <p:nvPr/>
        </p:nvCxnSpPr>
        <p:spPr>
          <a:xfrm>
            <a:off x="6252525" y="3572676"/>
            <a:ext cx="0" cy="747900"/>
          </a:xfrm>
          <a:prstGeom prst="straightConnector1">
            <a:avLst/>
          </a:prstGeom>
          <a:noFill/>
          <a:ln cap="flat" cmpd="sng" w="25400">
            <a:solidFill>
              <a:srgbClr val="13538A"/>
            </a:solidFill>
            <a:prstDash val="solid"/>
            <a:round/>
            <a:headEnd len="med" w="med" type="triangle"/>
            <a:tailEnd len="med" w="med" type="triangle"/>
          </a:ln>
          <a:effectLst>
            <a:outerShdw blurRad="40000" rotWithShape="0" dir="5400000" dist="20000">
              <a:srgbClr val="000000">
                <a:alpha val="37650"/>
              </a:srgbClr>
            </a:outerShdw>
          </a:effectLst>
        </p:spPr>
      </p:cxnSp>
      <p:sp>
        <p:nvSpPr>
          <p:cNvPr id="112" name="Google Shape;112;p9"/>
          <p:cNvSpPr/>
          <p:nvPr/>
        </p:nvSpPr>
        <p:spPr>
          <a:xfrm>
            <a:off x="4042825" y="2067300"/>
            <a:ext cx="458700" cy="240000"/>
          </a:xfrm>
          <a:prstGeom prst="rightArrow">
            <a:avLst>
              <a:gd fmla="val 50000" name="adj1"/>
              <a:gd fmla="val 50000" name="adj2"/>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p:nvPr/>
        </p:nvSpPr>
        <p:spPr>
          <a:xfrm>
            <a:off x="256650" y="2292125"/>
            <a:ext cx="2205900" cy="377100"/>
          </a:xfrm>
          <a:prstGeom prst="round2DiagRect">
            <a:avLst>
              <a:gd fmla="val 16667" name="adj1"/>
              <a:gd fmla="val 0" name="adj2"/>
            </a:avLst>
          </a:prstGeom>
          <a:solidFill>
            <a:srgbClr val="2C92D5">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sourcing and cleaning</a:t>
            </a:r>
            <a:endParaRPr/>
          </a:p>
        </p:txBody>
      </p:sp>
      <p:sp>
        <p:nvSpPr>
          <p:cNvPr id="119" name="Google Shape;119;p10"/>
          <p:cNvSpPr/>
          <p:nvPr/>
        </p:nvSpPr>
        <p:spPr>
          <a:xfrm>
            <a:off x="256650" y="1260625"/>
            <a:ext cx="22059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Data sourcing</a:t>
            </a:r>
            <a:endParaRPr>
              <a:solidFill>
                <a:schemeClr val="lt1"/>
              </a:solidFill>
              <a:latin typeface="Montserrat"/>
              <a:ea typeface="Montserrat"/>
              <a:cs typeface="Montserrat"/>
              <a:sym typeface="Montserrat"/>
            </a:endParaRPr>
          </a:p>
        </p:txBody>
      </p:sp>
      <p:sp>
        <p:nvSpPr>
          <p:cNvPr id="120" name="Google Shape;120;p10"/>
          <p:cNvSpPr txBox="1"/>
          <p:nvPr/>
        </p:nvSpPr>
        <p:spPr>
          <a:xfrm>
            <a:off x="256650" y="1749100"/>
            <a:ext cx="22059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500">
                <a:solidFill>
                  <a:schemeClr val="dk1"/>
                </a:solidFill>
                <a:latin typeface="Montserrat"/>
                <a:ea typeface="Montserrat"/>
                <a:cs typeface="Montserrat"/>
                <a:sym typeface="Montserrat"/>
              </a:rPr>
              <a:t>Data from the</a:t>
            </a:r>
            <a:r>
              <a:rPr b="1" lang="en" sz="500">
                <a:solidFill>
                  <a:schemeClr val="dk1"/>
                </a:solidFill>
                <a:latin typeface="Montserrat"/>
                <a:ea typeface="Montserrat"/>
                <a:cs typeface="Montserrat"/>
                <a:sym typeface="Montserrat"/>
              </a:rPr>
              <a:t> IAM Handwriting Database of Research Group </a:t>
            </a:r>
            <a:r>
              <a:rPr lang="en" sz="500">
                <a:solidFill>
                  <a:schemeClr val="dk1"/>
                </a:solidFill>
                <a:latin typeface="Montserrat"/>
                <a:ea typeface="Montserrat"/>
                <a:cs typeface="Montserrat"/>
                <a:sym typeface="Montserrat"/>
              </a:rPr>
              <a:t>on Computer Vision and Artificial Intelligence INF, University of Bern, Switzerland is obtained. </a:t>
            </a:r>
            <a:endParaRPr sz="500">
              <a:latin typeface="Montserrat"/>
              <a:ea typeface="Montserrat"/>
              <a:cs typeface="Montserrat"/>
              <a:sym typeface="Montserrat"/>
            </a:endParaRPr>
          </a:p>
        </p:txBody>
      </p:sp>
      <p:sp>
        <p:nvSpPr>
          <p:cNvPr id="121" name="Google Shape;121;p10"/>
          <p:cNvSpPr txBox="1"/>
          <p:nvPr/>
        </p:nvSpPr>
        <p:spPr>
          <a:xfrm>
            <a:off x="256650" y="2285575"/>
            <a:ext cx="2205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13538A"/>
                </a:solidFill>
                <a:latin typeface="Montserrat"/>
                <a:ea typeface="Montserrat"/>
                <a:cs typeface="Montserrat"/>
                <a:sym typeface="Montserrat"/>
              </a:rPr>
              <a:t> IAM Handwriting Database of Research Group</a:t>
            </a:r>
            <a:endParaRPr b="1" sz="800">
              <a:solidFill>
                <a:srgbClr val="13538A"/>
              </a:solidFill>
              <a:latin typeface="Montserrat"/>
              <a:ea typeface="Montserrat"/>
              <a:cs typeface="Montserrat"/>
              <a:sym typeface="Montserrat"/>
            </a:endParaRPr>
          </a:p>
        </p:txBody>
      </p:sp>
      <p:sp>
        <p:nvSpPr>
          <p:cNvPr id="122" name="Google Shape;122;p10"/>
          <p:cNvSpPr/>
          <p:nvPr/>
        </p:nvSpPr>
        <p:spPr>
          <a:xfrm>
            <a:off x="6272300" y="1260625"/>
            <a:ext cx="26034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Methods</a:t>
            </a:r>
            <a:endParaRPr>
              <a:solidFill>
                <a:schemeClr val="lt1"/>
              </a:solidFill>
              <a:latin typeface="Montserrat"/>
              <a:ea typeface="Montserrat"/>
              <a:cs typeface="Montserrat"/>
              <a:sym typeface="Montserrat"/>
            </a:endParaRPr>
          </a:p>
        </p:txBody>
      </p:sp>
      <p:sp>
        <p:nvSpPr>
          <p:cNvPr id="123" name="Google Shape;123;p10"/>
          <p:cNvSpPr/>
          <p:nvPr/>
        </p:nvSpPr>
        <p:spPr>
          <a:xfrm>
            <a:off x="6272300" y="2048775"/>
            <a:ext cx="2603400" cy="1262700"/>
          </a:xfrm>
          <a:prstGeom prst="round2DiagRect">
            <a:avLst>
              <a:gd fmla="val 16667" name="adj1"/>
              <a:gd fmla="val 0" name="adj2"/>
            </a:avLst>
          </a:prstGeom>
          <a:solidFill>
            <a:srgbClr val="2C92D5">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txBox="1"/>
          <p:nvPr/>
        </p:nvSpPr>
        <p:spPr>
          <a:xfrm>
            <a:off x="6272300" y="2048775"/>
            <a:ext cx="2603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a:ea typeface="Montserrat"/>
                <a:cs typeface="Montserrat"/>
                <a:sym typeface="Montserrat"/>
              </a:rPr>
              <a:t>The original images contain </a:t>
            </a:r>
            <a:r>
              <a:rPr b="1" lang="en" sz="900">
                <a:solidFill>
                  <a:srgbClr val="13538A"/>
                </a:solidFill>
                <a:latin typeface="Montserrat"/>
                <a:ea typeface="Montserrat"/>
                <a:cs typeface="Montserrat"/>
                <a:sym typeface="Montserrat"/>
              </a:rPr>
              <a:t>unwanted printed texts, lines </a:t>
            </a:r>
            <a:r>
              <a:rPr lang="en" sz="900">
                <a:latin typeface="Montserrat"/>
                <a:ea typeface="Montserrat"/>
                <a:cs typeface="Montserrat"/>
                <a:sym typeface="Montserrat"/>
              </a:rPr>
              <a:t>and </a:t>
            </a:r>
            <a:r>
              <a:rPr b="1" lang="en" sz="900">
                <a:solidFill>
                  <a:srgbClr val="13538A"/>
                </a:solidFill>
                <a:latin typeface="Montserrat"/>
                <a:ea typeface="Montserrat"/>
                <a:cs typeface="Montserrat"/>
                <a:sym typeface="Montserrat"/>
              </a:rPr>
              <a:t>free space</a:t>
            </a:r>
            <a:r>
              <a:rPr b="1" lang="en" sz="900">
                <a:latin typeface="Montserrat"/>
                <a:ea typeface="Montserrat"/>
                <a:cs typeface="Montserrat"/>
                <a:sym typeface="Montserrat"/>
              </a:rPr>
              <a:t> </a:t>
            </a:r>
            <a:r>
              <a:rPr lang="en" sz="900">
                <a:latin typeface="Montserrat"/>
                <a:ea typeface="Montserrat"/>
                <a:cs typeface="Montserrat"/>
                <a:sym typeface="Montserrat"/>
              </a:rPr>
              <a:t>which are not suitable for further processing. We will be writing a script to </a:t>
            </a:r>
            <a:r>
              <a:rPr b="1" lang="en" sz="900">
                <a:solidFill>
                  <a:srgbClr val="13538A"/>
                </a:solidFill>
                <a:latin typeface="Montserrat"/>
                <a:ea typeface="Montserrat"/>
                <a:cs typeface="Montserrat"/>
                <a:sym typeface="Montserrat"/>
              </a:rPr>
              <a:t>crop out </a:t>
            </a:r>
            <a:r>
              <a:rPr lang="en" sz="900">
                <a:latin typeface="Montserrat"/>
                <a:ea typeface="Montserrat"/>
                <a:cs typeface="Montserrat"/>
                <a:sym typeface="Montserrat"/>
              </a:rPr>
              <a:t>the left and right margins, </a:t>
            </a:r>
            <a:r>
              <a:rPr b="1" lang="en" sz="900">
                <a:solidFill>
                  <a:srgbClr val="13538A"/>
                </a:solidFill>
                <a:latin typeface="Montserrat"/>
                <a:ea typeface="Montserrat"/>
                <a:cs typeface="Montserrat"/>
                <a:sym typeface="Montserrat"/>
              </a:rPr>
              <a:t>resize</a:t>
            </a:r>
            <a:r>
              <a:rPr lang="en" sz="900">
                <a:latin typeface="Montserrat"/>
                <a:ea typeface="Montserrat"/>
                <a:cs typeface="Montserrat"/>
                <a:sym typeface="Montserrat"/>
              </a:rPr>
              <a:t> all the images with 850 pixels width and perspective height, and save the images in PNG format. </a:t>
            </a:r>
            <a:endParaRPr sz="900">
              <a:latin typeface="Montserrat"/>
              <a:ea typeface="Montserrat"/>
              <a:cs typeface="Montserrat"/>
              <a:sym typeface="Montserrat"/>
            </a:endParaRPr>
          </a:p>
        </p:txBody>
      </p:sp>
      <p:sp>
        <p:nvSpPr>
          <p:cNvPr id="125" name="Google Shape;125;p10"/>
          <p:cNvSpPr/>
          <p:nvPr/>
        </p:nvSpPr>
        <p:spPr>
          <a:xfrm>
            <a:off x="6272300" y="3806875"/>
            <a:ext cx="2603400" cy="784800"/>
          </a:xfrm>
          <a:prstGeom prst="round2DiagRect">
            <a:avLst>
              <a:gd fmla="val 16667" name="adj1"/>
              <a:gd fmla="val 0" name="adj2"/>
            </a:avLst>
          </a:prstGeom>
          <a:solidFill>
            <a:srgbClr val="2C92D5">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txBox="1"/>
          <p:nvPr/>
        </p:nvSpPr>
        <p:spPr>
          <a:xfrm>
            <a:off x="6272300" y="3806875"/>
            <a:ext cx="2603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Montserrat"/>
                <a:ea typeface="Montserrat"/>
                <a:cs typeface="Montserrat"/>
                <a:sym typeface="Montserrat"/>
              </a:rPr>
              <a:t>Image noise is defined as </a:t>
            </a:r>
            <a:r>
              <a:rPr b="1" lang="en" sz="900">
                <a:solidFill>
                  <a:srgbClr val="13538A"/>
                </a:solidFill>
                <a:latin typeface="Montserrat"/>
                <a:ea typeface="Montserrat"/>
                <a:cs typeface="Montserrat"/>
                <a:sym typeface="Montserrat"/>
              </a:rPr>
              <a:t>random variation of brightness </a:t>
            </a:r>
            <a:r>
              <a:rPr lang="en" sz="900">
                <a:latin typeface="Montserrat"/>
                <a:ea typeface="Montserrat"/>
                <a:cs typeface="Montserrat"/>
                <a:sym typeface="Montserrat"/>
              </a:rPr>
              <a:t>or </a:t>
            </a:r>
            <a:r>
              <a:rPr b="1" lang="en" sz="900">
                <a:solidFill>
                  <a:srgbClr val="13538A"/>
                </a:solidFill>
                <a:latin typeface="Montserrat"/>
                <a:ea typeface="Montserrat"/>
                <a:cs typeface="Montserrat"/>
                <a:sym typeface="Montserrat"/>
              </a:rPr>
              <a:t>colour </a:t>
            </a:r>
            <a:r>
              <a:rPr lang="en" sz="900">
                <a:latin typeface="Montserrat"/>
                <a:ea typeface="Montserrat"/>
                <a:cs typeface="Montserrat"/>
                <a:sym typeface="Montserrat"/>
              </a:rPr>
              <a:t>information in images. Noise can be removed by </a:t>
            </a:r>
            <a:r>
              <a:rPr b="1" lang="en" sz="900">
                <a:solidFill>
                  <a:srgbClr val="13538A"/>
                </a:solidFill>
                <a:latin typeface="Montserrat"/>
                <a:ea typeface="Montserrat"/>
                <a:cs typeface="Montserrat"/>
                <a:sym typeface="Montserrat"/>
              </a:rPr>
              <a:t>filtering </a:t>
            </a:r>
            <a:r>
              <a:rPr lang="en" sz="900">
                <a:latin typeface="Montserrat"/>
                <a:ea typeface="Montserrat"/>
                <a:cs typeface="Montserrat"/>
                <a:sym typeface="Montserrat"/>
              </a:rPr>
              <a:t>the images.</a:t>
            </a:r>
            <a:endParaRPr sz="900">
              <a:latin typeface="Montserrat"/>
              <a:ea typeface="Montserrat"/>
              <a:cs typeface="Montserrat"/>
              <a:sym typeface="Montserrat"/>
            </a:endParaRPr>
          </a:p>
        </p:txBody>
      </p:sp>
      <p:sp>
        <p:nvSpPr>
          <p:cNvPr id="127" name="Google Shape;127;p10"/>
          <p:cNvSpPr txBox="1"/>
          <p:nvPr/>
        </p:nvSpPr>
        <p:spPr>
          <a:xfrm>
            <a:off x="6272300" y="1749100"/>
            <a:ext cx="260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13538A"/>
                </a:solidFill>
                <a:latin typeface="Montserrat"/>
                <a:ea typeface="Montserrat"/>
                <a:cs typeface="Montserrat"/>
                <a:sym typeface="Montserrat"/>
              </a:rPr>
              <a:t>Image Resolution and Cropping</a:t>
            </a:r>
            <a:endParaRPr b="1" sz="1000">
              <a:solidFill>
                <a:srgbClr val="13538A"/>
              </a:solidFill>
              <a:latin typeface="Montserrat"/>
              <a:ea typeface="Montserrat"/>
              <a:cs typeface="Montserrat"/>
              <a:sym typeface="Montserrat"/>
            </a:endParaRPr>
          </a:p>
        </p:txBody>
      </p:sp>
      <p:sp>
        <p:nvSpPr>
          <p:cNvPr id="128" name="Google Shape;128;p10"/>
          <p:cNvSpPr txBox="1"/>
          <p:nvPr/>
        </p:nvSpPr>
        <p:spPr>
          <a:xfrm>
            <a:off x="6272300" y="3468175"/>
            <a:ext cx="260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13538A"/>
                </a:solidFill>
                <a:latin typeface="Montserrat"/>
                <a:ea typeface="Montserrat"/>
                <a:cs typeface="Montserrat"/>
                <a:sym typeface="Montserrat"/>
              </a:rPr>
              <a:t>Noise Removal</a:t>
            </a:r>
            <a:endParaRPr b="1" sz="1000">
              <a:solidFill>
                <a:srgbClr val="13538A"/>
              </a:solidFill>
              <a:latin typeface="Montserrat"/>
              <a:ea typeface="Montserrat"/>
              <a:cs typeface="Montserrat"/>
              <a:sym typeface="Montserrat"/>
            </a:endParaRPr>
          </a:p>
        </p:txBody>
      </p:sp>
      <p:sp>
        <p:nvSpPr>
          <p:cNvPr id="129" name="Google Shape;129;p10"/>
          <p:cNvSpPr/>
          <p:nvPr/>
        </p:nvSpPr>
        <p:spPr>
          <a:xfrm>
            <a:off x="2716375" y="1102675"/>
            <a:ext cx="3302100" cy="3443100"/>
          </a:xfrm>
          <a:prstGeom prst="roundRect">
            <a:avLst>
              <a:gd fmla="val 16667" name="adj"/>
            </a:avLst>
          </a:prstGeom>
          <a:solidFill>
            <a:srgbClr val="F3F3F3">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054950" y="1255575"/>
            <a:ext cx="2646000" cy="444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Data cleaning</a:t>
            </a:r>
            <a:endParaRPr>
              <a:solidFill>
                <a:schemeClr val="lt1"/>
              </a:solidFill>
              <a:latin typeface="Montserrat"/>
              <a:ea typeface="Montserrat"/>
              <a:cs typeface="Montserrat"/>
              <a:sym typeface="Montserrat"/>
            </a:endParaRPr>
          </a:p>
        </p:txBody>
      </p:sp>
      <p:sp>
        <p:nvSpPr>
          <p:cNvPr id="131" name="Google Shape;131;p10"/>
          <p:cNvSpPr/>
          <p:nvPr/>
        </p:nvSpPr>
        <p:spPr>
          <a:xfrm>
            <a:off x="3083334" y="1863401"/>
            <a:ext cx="366900" cy="366900"/>
          </a:xfrm>
          <a:prstGeom prst="ellipse">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083334" y="2419864"/>
            <a:ext cx="366900" cy="366900"/>
          </a:xfrm>
          <a:prstGeom prst="ellipse">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083334" y="2976326"/>
            <a:ext cx="366900" cy="366900"/>
          </a:xfrm>
          <a:prstGeom prst="ellipse">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0"/>
          <p:cNvCxnSpPr>
            <a:stCxn id="131" idx="4"/>
            <a:endCxn id="132" idx="0"/>
          </p:cNvCxnSpPr>
          <p:nvPr/>
        </p:nvCxnSpPr>
        <p:spPr>
          <a:xfrm>
            <a:off x="3266784" y="2230301"/>
            <a:ext cx="0" cy="189600"/>
          </a:xfrm>
          <a:prstGeom prst="straightConnector1">
            <a:avLst/>
          </a:prstGeom>
          <a:noFill/>
          <a:ln cap="flat" cmpd="sng" w="38100">
            <a:solidFill>
              <a:srgbClr val="13538A"/>
            </a:solidFill>
            <a:prstDash val="solid"/>
            <a:round/>
            <a:headEnd len="med" w="med" type="none"/>
            <a:tailEnd len="med" w="med" type="none"/>
          </a:ln>
        </p:spPr>
      </p:cxnSp>
      <p:cxnSp>
        <p:nvCxnSpPr>
          <p:cNvPr id="135" name="Google Shape;135;p10"/>
          <p:cNvCxnSpPr/>
          <p:nvPr/>
        </p:nvCxnSpPr>
        <p:spPr>
          <a:xfrm>
            <a:off x="3266732" y="2786659"/>
            <a:ext cx="0" cy="189600"/>
          </a:xfrm>
          <a:prstGeom prst="straightConnector1">
            <a:avLst/>
          </a:prstGeom>
          <a:noFill/>
          <a:ln cap="flat" cmpd="sng" w="38100">
            <a:solidFill>
              <a:srgbClr val="2C92D5"/>
            </a:solidFill>
            <a:prstDash val="solid"/>
            <a:round/>
            <a:headEnd len="med" w="med" type="none"/>
            <a:tailEnd len="med" w="med" type="none"/>
          </a:ln>
        </p:spPr>
      </p:cxnSp>
      <p:sp>
        <p:nvSpPr>
          <p:cNvPr id="136" name="Google Shape;136;p10"/>
          <p:cNvSpPr/>
          <p:nvPr/>
        </p:nvSpPr>
        <p:spPr>
          <a:xfrm>
            <a:off x="3083334" y="3532789"/>
            <a:ext cx="366900" cy="366900"/>
          </a:xfrm>
          <a:prstGeom prst="ellipse">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3083334" y="4089251"/>
            <a:ext cx="366900" cy="366900"/>
          </a:xfrm>
          <a:prstGeom prst="ellipse">
            <a:avLst/>
          </a:prstGeom>
          <a:solidFill>
            <a:srgbClr val="86EAE9">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0"/>
          <p:cNvCxnSpPr/>
          <p:nvPr/>
        </p:nvCxnSpPr>
        <p:spPr>
          <a:xfrm>
            <a:off x="3266732" y="3343162"/>
            <a:ext cx="0" cy="189600"/>
          </a:xfrm>
          <a:prstGeom prst="straightConnector1">
            <a:avLst/>
          </a:prstGeom>
          <a:noFill/>
          <a:ln cap="flat" cmpd="sng" w="38100">
            <a:solidFill>
              <a:srgbClr val="3EDAD8"/>
            </a:solidFill>
            <a:prstDash val="solid"/>
            <a:round/>
            <a:headEnd len="med" w="med" type="none"/>
            <a:tailEnd len="med" w="med" type="none"/>
          </a:ln>
        </p:spPr>
      </p:cxnSp>
      <p:cxnSp>
        <p:nvCxnSpPr>
          <p:cNvPr id="139" name="Google Shape;139;p10"/>
          <p:cNvCxnSpPr/>
          <p:nvPr/>
        </p:nvCxnSpPr>
        <p:spPr>
          <a:xfrm>
            <a:off x="3266732" y="3899584"/>
            <a:ext cx="0" cy="189600"/>
          </a:xfrm>
          <a:prstGeom prst="straightConnector1">
            <a:avLst/>
          </a:prstGeom>
          <a:noFill/>
          <a:ln cap="flat" cmpd="sng" w="38100">
            <a:solidFill>
              <a:srgbClr val="86EAE9"/>
            </a:solidFill>
            <a:prstDash val="solid"/>
            <a:round/>
            <a:headEnd len="med" w="med" type="none"/>
            <a:tailEnd len="med" w="med" type="none"/>
          </a:ln>
        </p:spPr>
      </p:cxnSp>
      <p:sp>
        <p:nvSpPr>
          <p:cNvPr id="140" name="Google Shape;140;p10"/>
          <p:cNvSpPr txBox="1"/>
          <p:nvPr/>
        </p:nvSpPr>
        <p:spPr>
          <a:xfrm>
            <a:off x="3591250" y="1863400"/>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13538A"/>
                </a:solidFill>
                <a:latin typeface="Montserrat"/>
                <a:ea typeface="Montserrat"/>
                <a:cs typeface="Montserrat"/>
                <a:sym typeface="Montserrat"/>
              </a:rPr>
              <a:t>Data input</a:t>
            </a:r>
            <a:endParaRPr b="1">
              <a:solidFill>
                <a:srgbClr val="13538A"/>
              </a:solidFill>
              <a:latin typeface="Montserrat"/>
              <a:ea typeface="Montserrat"/>
              <a:cs typeface="Montserrat"/>
              <a:sym typeface="Montserrat"/>
            </a:endParaRPr>
          </a:p>
        </p:txBody>
      </p:sp>
      <p:sp>
        <p:nvSpPr>
          <p:cNvPr id="141" name="Google Shape;141;p10"/>
          <p:cNvSpPr txBox="1"/>
          <p:nvPr/>
        </p:nvSpPr>
        <p:spPr>
          <a:xfrm>
            <a:off x="3591250" y="242307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C92D5"/>
                </a:solidFill>
                <a:latin typeface="Montserrat"/>
                <a:ea typeface="Montserrat"/>
                <a:cs typeface="Montserrat"/>
                <a:sym typeface="Montserrat"/>
              </a:rPr>
              <a:t>Preprocessing</a:t>
            </a:r>
            <a:endParaRPr b="1">
              <a:solidFill>
                <a:srgbClr val="2C92D5"/>
              </a:solidFill>
              <a:latin typeface="Montserrat"/>
              <a:ea typeface="Montserrat"/>
              <a:cs typeface="Montserrat"/>
              <a:sym typeface="Montserrat"/>
            </a:endParaRPr>
          </a:p>
        </p:txBody>
      </p:sp>
      <p:sp>
        <p:nvSpPr>
          <p:cNvPr id="142" name="Google Shape;142;p10"/>
          <p:cNvSpPr txBox="1"/>
          <p:nvPr/>
        </p:nvSpPr>
        <p:spPr>
          <a:xfrm>
            <a:off x="3591250" y="298272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EDAD8"/>
                </a:solidFill>
                <a:latin typeface="Montserrat"/>
                <a:ea typeface="Montserrat"/>
                <a:cs typeface="Montserrat"/>
                <a:sym typeface="Montserrat"/>
              </a:rPr>
              <a:t>Feature extraction</a:t>
            </a:r>
            <a:endParaRPr b="1">
              <a:solidFill>
                <a:srgbClr val="3EDAD8"/>
              </a:solidFill>
              <a:latin typeface="Montserrat"/>
              <a:ea typeface="Montserrat"/>
              <a:cs typeface="Montserrat"/>
              <a:sym typeface="Montserrat"/>
            </a:endParaRPr>
          </a:p>
        </p:txBody>
      </p:sp>
      <p:sp>
        <p:nvSpPr>
          <p:cNvPr id="143" name="Google Shape;143;p10"/>
          <p:cNvSpPr txBox="1"/>
          <p:nvPr/>
        </p:nvSpPr>
        <p:spPr>
          <a:xfrm>
            <a:off x="3591250" y="349997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86EAE9"/>
                </a:solidFill>
                <a:latin typeface="Montserrat"/>
                <a:ea typeface="Montserrat"/>
                <a:cs typeface="Montserrat"/>
                <a:sym typeface="Montserrat"/>
              </a:rPr>
              <a:t>Training the classifier</a:t>
            </a:r>
            <a:endParaRPr b="1">
              <a:solidFill>
                <a:srgbClr val="86EAE9"/>
              </a:solidFill>
              <a:latin typeface="Montserrat"/>
              <a:ea typeface="Montserrat"/>
              <a:cs typeface="Montserrat"/>
              <a:sym typeface="Montserrat"/>
            </a:endParaRPr>
          </a:p>
        </p:txBody>
      </p:sp>
      <p:sp>
        <p:nvSpPr>
          <p:cNvPr id="144" name="Google Shape;144;p10"/>
          <p:cNvSpPr txBox="1"/>
          <p:nvPr/>
        </p:nvSpPr>
        <p:spPr>
          <a:xfrm>
            <a:off x="3591250" y="4017225"/>
            <a:ext cx="210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86EAE9"/>
                </a:solidFill>
                <a:latin typeface="Montserrat"/>
                <a:ea typeface="Montserrat"/>
                <a:cs typeface="Montserrat"/>
                <a:sym typeface="Montserrat"/>
              </a:rPr>
              <a:t>Predict personality traits</a:t>
            </a:r>
            <a:endParaRPr b="1">
              <a:solidFill>
                <a:srgbClr val="86EAE9"/>
              </a:solidFill>
              <a:latin typeface="Montserrat"/>
              <a:ea typeface="Montserrat"/>
              <a:cs typeface="Montserrat"/>
              <a:sym typeface="Montserrat"/>
            </a:endParaRPr>
          </a:p>
        </p:txBody>
      </p:sp>
      <p:sp>
        <p:nvSpPr>
          <p:cNvPr id="145" name="Google Shape;145;p10"/>
          <p:cNvSpPr/>
          <p:nvPr/>
        </p:nvSpPr>
        <p:spPr>
          <a:xfrm>
            <a:off x="256650" y="2726200"/>
            <a:ext cx="2205900" cy="377100"/>
          </a:xfrm>
          <a:prstGeom prst="round2DiagRect">
            <a:avLst>
              <a:gd fmla="val 16667" name="adj1"/>
              <a:gd fmla="val 0" name="adj2"/>
            </a:avLst>
          </a:prstGeom>
          <a:solidFill>
            <a:srgbClr val="2C92D5">
              <a:alpha val="3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txBox="1"/>
          <p:nvPr/>
        </p:nvSpPr>
        <p:spPr>
          <a:xfrm>
            <a:off x="256650" y="2719650"/>
            <a:ext cx="220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2C92D5"/>
                </a:solidFill>
                <a:latin typeface="Montserrat"/>
                <a:ea typeface="Montserrat"/>
                <a:cs typeface="Montserrat"/>
                <a:sym typeface="Montserrat"/>
              </a:rPr>
              <a:t>672 pages </a:t>
            </a:r>
            <a:r>
              <a:rPr lang="en" sz="1100">
                <a:solidFill>
                  <a:srgbClr val="434343"/>
                </a:solidFill>
                <a:latin typeface="Montserrat"/>
                <a:ea typeface="Montserrat"/>
                <a:cs typeface="Montserrat"/>
                <a:sym typeface="Montserrat"/>
              </a:rPr>
              <a:t>of scanned text </a:t>
            </a:r>
            <a:endParaRPr sz="1100">
              <a:solidFill>
                <a:srgbClr val="434343"/>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Handwriting features</a:t>
            </a:r>
            <a:endParaRPr/>
          </a:p>
        </p:txBody>
      </p:sp>
      <p:sp>
        <p:nvSpPr>
          <p:cNvPr id="152" name="Google Shape;152;p11"/>
          <p:cNvSpPr/>
          <p:nvPr/>
        </p:nvSpPr>
        <p:spPr>
          <a:xfrm>
            <a:off x="1198212" y="845300"/>
            <a:ext cx="14286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Attribute</a:t>
            </a:r>
            <a:endParaRPr b="1" sz="1000">
              <a:solidFill>
                <a:schemeClr val="lt1"/>
              </a:solidFill>
              <a:latin typeface="Montserrat"/>
              <a:ea typeface="Montserrat"/>
              <a:cs typeface="Montserrat"/>
              <a:sym typeface="Montserrat"/>
            </a:endParaRPr>
          </a:p>
        </p:txBody>
      </p:sp>
      <p:sp>
        <p:nvSpPr>
          <p:cNvPr id="153" name="Google Shape;153;p11"/>
          <p:cNvSpPr/>
          <p:nvPr/>
        </p:nvSpPr>
        <p:spPr>
          <a:xfrm>
            <a:off x="2772024" y="845300"/>
            <a:ext cx="20625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Writing categories</a:t>
            </a:r>
            <a:endParaRPr b="1" sz="1000">
              <a:solidFill>
                <a:schemeClr val="lt1"/>
              </a:solidFill>
              <a:latin typeface="Montserrat"/>
              <a:ea typeface="Montserrat"/>
              <a:cs typeface="Montserrat"/>
              <a:sym typeface="Montserrat"/>
            </a:endParaRPr>
          </a:p>
        </p:txBody>
      </p:sp>
      <p:sp>
        <p:nvSpPr>
          <p:cNvPr id="154" name="Google Shape;154;p11"/>
          <p:cNvSpPr/>
          <p:nvPr/>
        </p:nvSpPr>
        <p:spPr>
          <a:xfrm>
            <a:off x="4979628" y="845300"/>
            <a:ext cx="2966100" cy="1791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Psychological personality behavior</a:t>
            </a:r>
            <a:endParaRPr b="1" sz="1000">
              <a:solidFill>
                <a:schemeClr val="lt1"/>
              </a:solidFill>
              <a:latin typeface="Montserrat"/>
              <a:ea typeface="Montserrat"/>
              <a:cs typeface="Montserrat"/>
              <a:sym typeface="Montserrat"/>
            </a:endParaRPr>
          </a:p>
        </p:txBody>
      </p:sp>
      <p:sp>
        <p:nvSpPr>
          <p:cNvPr id="155" name="Google Shape;155;p11"/>
          <p:cNvSpPr/>
          <p:nvPr/>
        </p:nvSpPr>
        <p:spPr>
          <a:xfrm>
            <a:off x="1198212" y="1064780"/>
            <a:ext cx="1428600" cy="727800"/>
          </a:xfrm>
          <a:prstGeom prst="rect">
            <a:avLst/>
          </a:prstGeom>
          <a:solidFill>
            <a:srgbClr val="135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Letter size</a:t>
            </a:r>
            <a:endParaRPr>
              <a:solidFill>
                <a:schemeClr val="lt1"/>
              </a:solidFill>
              <a:latin typeface="Montserrat"/>
              <a:ea typeface="Montserrat"/>
              <a:cs typeface="Montserrat"/>
              <a:sym typeface="Montserrat"/>
            </a:endParaRPr>
          </a:p>
        </p:txBody>
      </p:sp>
      <p:sp>
        <p:nvSpPr>
          <p:cNvPr id="156" name="Google Shape;156;p11"/>
          <p:cNvSpPr/>
          <p:nvPr/>
        </p:nvSpPr>
        <p:spPr>
          <a:xfrm>
            <a:off x="2772024" y="1064780"/>
            <a:ext cx="2062500" cy="219900"/>
          </a:xfrm>
          <a:prstGeom prst="rect">
            <a:avLst/>
          </a:prstGeom>
          <a:solidFill>
            <a:srgbClr val="13538A">
              <a:alpha val="69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Large letters</a:t>
            </a:r>
            <a:endParaRPr sz="1000">
              <a:solidFill>
                <a:schemeClr val="lt1"/>
              </a:solidFill>
              <a:latin typeface="Montserrat"/>
              <a:ea typeface="Montserrat"/>
              <a:cs typeface="Montserrat"/>
              <a:sym typeface="Montserrat"/>
            </a:endParaRPr>
          </a:p>
        </p:txBody>
      </p:sp>
      <p:sp>
        <p:nvSpPr>
          <p:cNvPr id="157" name="Google Shape;157;p11"/>
          <p:cNvSpPr/>
          <p:nvPr/>
        </p:nvSpPr>
        <p:spPr>
          <a:xfrm>
            <a:off x="2772024" y="1572952"/>
            <a:ext cx="2062500" cy="219900"/>
          </a:xfrm>
          <a:prstGeom prst="rect">
            <a:avLst/>
          </a:prstGeom>
          <a:solidFill>
            <a:srgbClr val="13538A">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Average letters</a:t>
            </a:r>
            <a:endParaRPr sz="1000">
              <a:solidFill>
                <a:srgbClr val="13538A"/>
              </a:solidFill>
              <a:latin typeface="Montserrat"/>
              <a:ea typeface="Montserrat"/>
              <a:cs typeface="Montserrat"/>
              <a:sym typeface="Montserrat"/>
            </a:endParaRPr>
          </a:p>
        </p:txBody>
      </p:sp>
      <p:sp>
        <p:nvSpPr>
          <p:cNvPr id="158" name="Google Shape;158;p11"/>
          <p:cNvSpPr/>
          <p:nvPr/>
        </p:nvSpPr>
        <p:spPr>
          <a:xfrm>
            <a:off x="4979628" y="106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Likes being noticed, stands out in a crowd</a:t>
            </a:r>
            <a:endParaRPr sz="900">
              <a:solidFill>
                <a:srgbClr val="13538A"/>
              </a:solidFill>
              <a:latin typeface="Montserrat"/>
              <a:ea typeface="Montserrat"/>
              <a:cs typeface="Montserrat"/>
              <a:sym typeface="Montserrat"/>
            </a:endParaRPr>
          </a:p>
        </p:txBody>
      </p:sp>
      <p:sp>
        <p:nvSpPr>
          <p:cNvPr id="159" name="Google Shape;159;p11"/>
          <p:cNvSpPr/>
          <p:nvPr/>
        </p:nvSpPr>
        <p:spPr>
          <a:xfrm>
            <a:off x="4979628" y="132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Introspective, not seeking attention, modest</a:t>
            </a:r>
            <a:endParaRPr sz="900">
              <a:solidFill>
                <a:srgbClr val="13538A"/>
              </a:solidFill>
              <a:latin typeface="Montserrat"/>
              <a:ea typeface="Montserrat"/>
              <a:cs typeface="Montserrat"/>
              <a:sym typeface="Montserrat"/>
            </a:endParaRPr>
          </a:p>
        </p:txBody>
      </p:sp>
      <p:sp>
        <p:nvSpPr>
          <p:cNvPr id="160" name="Google Shape;160;p11"/>
          <p:cNvSpPr/>
          <p:nvPr/>
        </p:nvSpPr>
        <p:spPr>
          <a:xfrm>
            <a:off x="2772024" y="1318866"/>
            <a:ext cx="2062500" cy="219900"/>
          </a:xfrm>
          <a:prstGeom prst="rect">
            <a:avLst/>
          </a:prstGeom>
          <a:solidFill>
            <a:srgbClr val="13538A">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Small letters</a:t>
            </a:r>
            <a:endParaRPr sz="1000">
              <a:solidFill>
                <a:schemeClr val="lt1"/>
              </a:solidFill>
              <a:latin typeface="Montserrat"/>
              <a:ea typeface="Montserrat"/>
              <a:cs typeface="Montserrat"/>
              <a:sym typeface="Montserrat"/>
            </a:endParaRPr>
          </a:p>
        </p:txBody>
      </p:sp>
      <p:sp>
        <p:nvSpPr>
          <p:cNvPr id="161" name="Google Shape;161;p11"/>
          <p:cNvSpPr/>
          <p:nvPr/>
        </p:nvSpPr>
        <p:spPr>
          <a:xfrm>
            <a:off x="4979628" y="1584780"/>
            <a:ext cx="2966100" cy="219900"/>
          </a:xfrm>
          <a:prstGeom prst="rect">
            <a:avLst/>
          </a:prstGeom>
          <a:noFill/>
          <a:ln cap="flat" cmpd="sng" w="19050">
            <a:solidFill>
              <a:srgbClr val="135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Adaptable, fits into a crowd, practical, balanced</a:t>
            </a:r>
            <a:endParaRPr sz="900">
              <a:solidFill>
                <a:srgbClr val="13538A"/>
              </a:solidFill>
              <a:latin typeface="Montserrat"/>
              <a:ea typeface="Montserrat"/>
              <a:cs typeface="Montserrat"/>
              <a:sym typeface="Montserrat"/>
            </a:endParaRPr>
          </a:p>
        </p:txBody>
      </p:sp>
      <p:sp>
        <p:nvSpPr>
          <p:cNvPr id="162" name="Google Shape;162;p11"/>
          <p:cNvSpPr/>
          <p:nvPr/>
        </p:nvSpPr>
        <p:spPr>
          <a:xfrm>
            <a:off x="1198250" y="1847705"/>
            <a:ext cx="1428600" cy="727800"/>
          </a:xfrm>
          <a:prstGeom prst="rect">
            <a:avLst/>
          </a:prstGeom>
          <a:solidFill>
            <a:srgbClr val="2C9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Letter slant</a:t>
            </a:r>
            <a:endParaRPr>
              <a:solidFill>
                <a:schemeClr val="lt1"/>
              </a:solidFill>
              <a:latin typeface="Montserrat"/>
              <a:ea typeface="Montserrat"/>
              <a:cs typeface="Montserrat"/>
              <a:sym typeface="Montserrat"/>
            </a:endParaRPr>
          </a:p>
        </p:txBody>
      </p:sp>
      <p:sp>
        <p:nvSpPr>
          <p:cNvPr id="163" name="Google Shape;163;p11"/>
          <p:cNvSpPr/>
          <p:nvPr/>
        </p:nvSpPr>
        <p:spPr>
          <a:xfrm>
            <a:off x="2772024" y="1882585"/>
            <a:ext cx="2062500" cy="219900"/>
          </a:xfrm>
          <a:prstGeom prst="rect">
            <a:avLst/>
          </a:prstGeom>
          <a:solidFill>
            <a:srgbClr val="2C92D5">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Right slant</a:t>
            </a:r>
            <a:endParaRPr sz="1000">
              <a:solidFill>
                <a:schemeClr val="lt1"/>
              </a:solidFill>
              <a:latin typeface="Montserrat"/>
              <a:ea typeface="Montserrat"/>
              <a:cs typeface="Montserrat"/>
              <a:sym typeface="Montserrat"/>
            </a:endParaRPr>
          </a:p>
        </p:txBody>
      </p:sp>
      <p:sp>
        <p:nvSpPr>
          <p:cNvPr id="164" name="Google Shape;164;p11"/>
          <p:cNvSpPr/>
          <p:nvPr/>
        </p:nvSpPr>
        <p:spPr>
          <a:xfrm>
            <a:off x="2772062" y="2350045"/>
            <a:ext cx="2062500" cy="219900"/>
          </a:xfrm>
          <a:prstGeom prst="rect">
            <a:avLst/>
          </a:prstGeom>
          <a:solidFill>
            <a:srgbClr val="2C92D5">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Vertical slant</a:t>
            </a:r>
            <a:endParaRPr sz="1000">
              <a:solidFill>
                <a:srgbClr val="13538A"/>
              </a:solidFill>
              <a:latin typeface="Montserrat"/>
              <a:ea typeface="Montserrat"/>
              <a:cs typeface="Montserrat"/>
              <a:sym typeface="Montserrat"/>
            </a:endParaRPr>
          </a:p>
        </p:txBody>
      </p:sp>
      <p:sp>
        <p:nvSpPr>
          <p:cNvPr id="165" name="Google Shape;165;p11"/>
          <p:cNvSpPr/>
          <p:nvPr/>
        </p:nvSpPr>
        <p:spPr>
          <a:xfrm>
            <a:off x="2772024" y="2118671"/>
            <a:ext cx="2062500" cy="219900"/>
          </a:xfrm>
          <a:prstGeom prst="rect">
            <a:avLst/>
          </a:prstGeom>
          <a:solidFill>
            <a:srgbClr val="2C92D5">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Left slant</a:t>
            </a:r>
            <a:endParaRPr sz="1000">
              <a:solidFill>
                <a:schemeClr val="lt1"/>
              </a:solidFill>
              <a:latin typeface="Montserrat"/>
              <a:ea typeface="Montserrat"/>
              <a:cs typeface="Montserrat"/>
              <a:sym typeface="Montserrat"/>
            </a:endParaRPr>
          </a:p>
        </p:txBody>
      </p:sp>
      <p:sp>
        <p:nvSpPr>
          <p:cNvPr id="166" name="Google Shape;166;p11"/>
          <p:cNvSpPr/>
          <p:nvPr/>
        </p:nvSpPr>
        <p:spPr>
          <a:xfrm>
            <a:off x="4979628" y="1900328"/>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3538A"/>
                </a:solidFill>
                <a:latin typeface="Montserrat"/>
                <a:ea typeface="Montserrat"/>
                <a:cs typeface="Montserrat"/>
                <a:sym typeface="Montserrat"/>
              </a:rPr>
              <a:t>Sociable, responsive, interested in others, friendly</a:t>
            </a:r>
            <a:endParaRPr sz="800">
              <a:solidFill>
                <a:srgbClr val="13538A"/>
              </a:solidFill>
              <a:latin typeface="Montserrat"/>
              <a:ea typeface="Montserrat"/>
              <a:cs typeface="Montserrat"/>
              <a:sym typeface="Montserrat"/>
            </a:endParaRPr>
          </a:p>
        </p:txBody>
      </p:sp>
      <p:sp>
        <p:nvSpPr>
          <p:cNvPr id="167" name="Google Shape;167;p11"/>
          <p:cNvSpPr/>
          <p:nvPr/>
        </p:nvSpPr>
        <p:spPr>
          <a:xfrm>
            <a:off x="4979741" y="2150941"/>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Reserved, observant, self-reliant, non-intrusive</a:t>
            </a:r>
            <a:endParaRPr sz="900">
              <a:solidFill>
                <a:srgbClr val="13538A"/>
              </a:solidFill>
              <a:latin typeface="Montserrat"/>
              <a:ea typeface="Montserrat"/>
              <a:cs typeface="Montserrat"/>
              <a:sym typeface="Montserrat"/>
            </a:endParaRPr>
          </a:p>
        </p:txBody>
      </p:sp>
      <p:sp>
        <p:nvSpPr>
          <p:cNvPr id="168" name="Google Shape;168;p11"/>
          <p:cNvSpPr/>
          <p:nvPr/>
        </p:nvSpPr>
        <p:spPr>
          <a:xfrm>
            <a:off x="4979666" y="2379616"/>
            <a:ext cx="2966100" cy="219900"/>
          </a:xfrm>
          <a:prstGeom prst="rect">
            <a:avLst/>
          </a:prstGeom>
          <a:noFill/>
          <a:ln cap="flat" cmpd="sng" w="19050">
            <a:solidFill>
              <a:srgbClr val="2C92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Practical, independent, controlled, self-sufficient</a:t>
            </a:r>
            <a:endParaRPr sz="900">
              <a:solidFill>
                <a:srgbClr val="13538A"/>
              </a:solidFill>
              <a:latin typeface="Montserrat"/>
              <a:ea typeface="Montserrat"/>
              <a:cs typeface="Montserrat"/>
              <a:sym typeface="Montserrat"/>
            </a:endParaRPr>
          </a:p>
        </p:txBody>
      </p:sp>
      <p:sp>
        <p:nvSpPr>
          <p:cNvPr id="169" name="Google Shape;169;p11"/>
          <p:cNvSpPr/>
          <p:nvPr/>
        </p:nvSpPr>
        <p:spPr>
          <a:xfrm>
            <a:off x="1198249" y="2670217"/>
            <a:ext cx="1428600" cy="491700"/>
          </a:xfrm>
          <a:prstGeom prst="rect">
            <a:avLst/>
          </a:prstGeom>
          <a:solidFill>
            <a:srgbClr val="3E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Pen pressure</a:t>
            </a:r>
            <a:endParaRPr>
              <a:solidFill>
                <a:schemeClr val="lt1"/>
              </a:solidFill>
              <a:latin typeface="Montserrat"/>
              <a:ea typeface="Montserrat"/>
              <a:cs typeface="Montserrat"/>
              <a:sym typeface="Montserrat"/>
            </a:endParaRPr>
          </a:p>
        </p:txBody>
      </p:sp>
      <p:sp>
        <p:nvSpPr>
          <p:cNvPr id="170" name="Google Shape;170;p11"/>
          <p:cNvSpPr/>
          <p:nvPr/>
        </p:nvSpPr>
        <p:spPr>
          <a:xfrm>
            <a:off x="2772061" y="2664378"/>
            <a:ext cx="2062500" cy="219900"/>
          </a:xfrm>
          <a:prstGeom prst="rect">
            <a:avLst/>
          </a:prstGeom>
          <a:solidFill>
            <a:srgbClr val="3EDAD8">
              <a:alpha val="68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Light pen pressure</a:t>
            </a:r>
            <a:endParaRPr sz="1000">
              <a:solidFill>
                <a:srgbClr val="13538A"/>
              </a:solidFill>
              <a:latin typeface="Montserrat"/>
              <a:ea typeface="Montserrat"/>
              <a:cs typeface="Montserrat"/>
              <a:sym typeface="Montserrat"/>
            </a:endParaRPr>
          </a:p>
        </p:txBody>
      </p:sp>
      <p:sp>
        <p:nvSpPr>
          <p:cNvPr id="171" name="Google Shape;171;p11"/>
          <p:cNvSpPr/>
          <p:nvPr/>
        </p:nvSpPr>
        <p:spPr>
          <a:xfrm>
            <a:off x="2772061" y="2918464"/>
            <a:ext cx="2062500" cy="219900"/>
          </a:xfrm>
          <a:prstGeom prst="rect">
            <a:avLst/>
          </a:prstGeom>
          <a:solidFill>
            <a:srgbClr val="3EDAD8">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Heavy pen pressure</a:t>
            </a:r>
            <a:endParaRPr sz="1000">
              <a:solidFill>
                <a:srgbClr val="13538A"/>
              </a:solidFill>
              <a:latin typeface="Montserrat"/>
              <a:ea typeface="Montserrat"/>
              <a:cs typeface="Montserrat"/>
              <a:sym typeface="Montserrat"/>
            </a:endParaRPr>
          </a:p>
        </p:txBody>
      </p:sp>
      <p:sp>
        <p:nvSpPr>
          <p:cNvPr id="172" name="Google Shape;172;p11"/>
          <p:cNvSpPr/>
          <p:nvPr/>
        </p:nvSpPr>
        <p:spPr>
          <a:xfrm>
            <a:off x="4979665" y="2682121"/>
            <a:ext cx="2966100" cy="219900"/>
          </a:xfrm>
          <a:prstGeom prst="rect">
            <a:avLst/>
          </a:prstGeom>
          <a:noFill/>
          <a:ln cap="flat" cmpd="sng" w="1905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Can endure traumatic experiences w/o seriously affected.</a:t>
            </a:r>
            <a:endParaRPr sz="700">
              <a:solidFill>
                <a:srgbClr val="13538A"/>
              </a:solidFill>
              <a:latin typeface="Montserrat"/>
              <a:ea typeface="Montserrat"/>
              <a:cs typeface="Montserrat"/>
              <a:sym typeface="Montserrat"/>
            </a:endParaRPr>
          </a:p>
        </p:txBody>
      </p:sp>
      <p:sp>
        <p:nvSpPr>
          <p:cNvPr id="173" name="Google Shape;173;p11"/>
          <p:cNvSpPr/>
          <p:nvPr/>
        </p:nvSpPr>
        <p:spPr>
          <a:xfrm>
            <a:off x="4979665" y="2942121"/>
            <a:ext cx="2966100" cy="219900"/>
          </a:xfrm>
          <a:prstGeom prst="rect">
            <a:avLst/>
          </a:prstGeom>
          <a:noFill/>
          <a:ln cap="flat" cmpd="sng" w="19050">
            <a:solidFill>
              <a:srgbClr val="3EDA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Have very deep and enduring feelings</a:t>
            </a:r>
            <a:endParaRPr sz="900">
              <a:solidFill>
                <a:srgbClr val="13538A"/>
              </a:solidFill>
              <a:latin typeface="Montserrat"/>
              <a:ea typeface="Montserrat"/>
              <a:cs typeface="Montserrat"/>
              <a:sym typeface="Montserrat"/>
            </a:endParaRPr>
          </a:p>
        </p:txBody>
      </p:sp>
      <p:sp>
        <p:nvSpPr>
          <p:cNvPr id="174" name="Google Shape;174;p11"/>
          <p:cNvSpPr/>
          <p:nvPr/>
        </p:nvSpPr>
        <p:spPr>
          <a:xfrm>
            <a:off x="1198224" y="3237122"/>
            <a:ext cx="1428600" cy="981600"/>
          </a:xfrm>
          <a:prstGeom prst="rect">
            <a:avLst/>
          </a:prstGeom>
          <a:solidFill>
            <a:srgbClr val="86EA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3538A"/>
                </a:solidFill>
                <a:latin typeface="Montserrat"/>
                <a:ea typeface="Montserrat"/>
                <a:cs typeface="Montserrat"/>
                <a:sym typeface="Montserrat"/>
              </a:rPr>
              <a:t>Baseline</a:t>
            </a:r>
            <a:endParaRPr>
              <a:solidFill>
                <a:srgbClr val="13538A"/>
              </a:solidFill>
              <a:latin typeface="Montserrat"/>
              <a:ea typeface="Montserrat"/>
              <a:cs typeface="Montserrat"/>
              <a:sym typeface="Montserrat"/>
            </a:endParaRPr>
          </a:p>
        </p:txBody>
      </p:sp>
      <p:sp>
        <p:nvSpPr>
          <p:cNvPr id="175" name="Google Shape;175;p11"/>
          <p:cNvSpPr/>
          <p:nvPr/>
        </p:nvSpPr>
        <p:spPr>
          <a:xfrm>
            <a:off x="2772036" y="3236971"/>
            <a:ext cx="2062500" cy="219900"/>
          </a:xfrm>
          <a:prstGeom prst="rect">
            <a:avLst/>
          </a:prstGeom>
          <a:solidFill>
            <a:srgbClr val="86EAE9">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Raising baseline</a:t>
            </a:r>
            <a:endParaRPr sz="1000">
              <a:solidFill>
                <a:srgbClr val="13538A"/>
              </a:solidFill>
              <a:latin typeface="Montserrat"/>
              <a:ea typeface="Montserrat"/>
              <a:cs typeface="Montserrat"/>
              <a:sym typeface="Montserrat"/>
            </a:endParaRPr>
          </a:p>
        </p:txBody>
      </p:sp>
      <p:sp>
        <p:nvSpPr>
          <p:cNvPr id="176" name="Google Shape;176;p11"/>
          <p:cNvSpPr/>
          <p:nvPr/>
        </p:nvSpPr>
        <p:spPr>
          <a:xfrm>
            <a:off x="2772036" y="3745143"/>
            <a:ext cx="2062500" cy="219900"/>
          </a:xfrm>
          <a:prstGeom prst="rect">
            <a:avLst/>
          </a:prstGeom>
          <a:solidFill>
            <a:srgbClr val="86EAE9">
              <a:alpha val="290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Straight baseline</a:t>
            </a:r>
            <a:endParaRPr sz="1000">
              <a:solidFill>
                <a:srgbClr val="13538A"/>
              </a:solidFill>
              <a:latin typeface="Montserrat"/>
              <a:ea typeface="Montserrat"/>
              <a:cs typeface="Montserrat"/>
              <a:sym typeface="Montserrat"/>
            </a:endParaRPr>
          </a:p>
        </p:txBody>
      </p:sp>
      <p:sp>
        <p:nvSpPr>
          <p:cNvPr id="177" name="Google Shape;177;p11"/>
          <p:cNvSpPr/>
          <p:nvPr/>
        </p:nvSpPr>
        <p:spPr>
          <a:xfrm>
            <a:off x="2772036" y="3491057"/>
            <a:ext cx="2062500" cy="219900"/>
          </a:xfrm>
          <a:prstGeom prst="rect">
            <a:avLst/>
          </a:prstGeom>
          <a:solidFill>
            <a:srgbClr val="86EAE9">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Falling baseline</a:t>
            </a:r>
            <a:endParaRPr sz="1000">
              <a:solidFill>
                <a:srgbClr val="13538A"/>
              </a:solidFill>
              <a:latin typeface="Montserrat"/>
              <a:ea typeface="Montserrat"/>
              <a:cs typeface="Montserrat"/>
              <a:sym typeface="Montserrat"/>
            </a:endParaRPr>
          </a:p>
        </p:txBody>
      </p:sp>
      <p:sp>
        <p:nvSpPr>
          <p:cNvPr id="178" name="Google Shape;178;p11"/>
          <p:cNvSpPr/>
          <p:nvPr/>
        </p:nvSpPr>
        <p:spPr>
          <a:xfrm>
            <a:off x="2772036" y="3999229"/>
            <a:ext cx="2062500" cy="219900"/>
          </a:xfrm>
          <a:prstGeom prst="rect">
            <a:avLst/>
          </a:prstGeom>
          <a:solidFill>
            <a:srgbClr val="86EAE9">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Erratic baseline</a:t>
            </a:r>
            <a:endParaRPr sz="1000">
              <a:solidFill>
                <a:srgbClr val="13538A"/>
              </a:solidFill>
              <a:latin typeface="Montserrat"/>
              <a:ea typeface="Montserrat"/>
              <a:cs typeface="Montserrat"/>
              <a:sym typeface="Montserrat"/>
            </a:endParaRPr>
          </a:p>
        </p:txBody>
      </p:sp>
      <p:sp>
        <p:nvSpPr>
          <p:cNvPr id="179" name="Google Shape;179;p11"/>
          <p:cNvSpPr/>
          <p:nvPr/>
        </p:nvSpPr>
        <p:spPr>
          <a:xfrm>
            <a:off x="4979690" y="3237114"/>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Optimistic, upbeat, positive attitude, ambitious and hopeful</a:t>
            </a:r>
            <a:endParaRPr sz="700">
              <a:solidFill>
                <a:srgbClr val="13538A"/>
              </a:solidFill>
              <a:latin typeface="Montserrat"/>
              <a:ea typeface="Montserrat"/>
              <a:cs typeface="Montserrat"/>
              <a:sym typeface="Montserrat"/>
            </a:endParaRPr>
          </a:p>
        </p:txBody>
      </p:sp>
      <p:sp>
        <p:nvSpPr>
          <p:cNvPr id="180" name="Google Shape;180;p11"/>
          <p:cNvSpPr/>
          <p:nvPr/>
        </p:nvSpPr>
        <p:spPr>
          <a:xfrm>
            <a:off x="4979690" y="3497114"/>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Tired, overwhelmed, pessimistic, not hopeful</a:t>
            </a:r>
            <a:endParaRPr sz="900">
              <a:solidFill>
                <a:srgbClr val="13538A"/>
              </a:solidFill>
              <a:latin typeface="Montserrat"/>
              <a:ea typeface="Montserrat"/>
              <a:cs typeface="Montserrat"/>
              <a:sym typeface="Montserrat"/>
            </a:endParaRPr>
          </a:p>
        </p:txBody>
      </p:sp>
      <p:sp>
        <p:nvSpPr>
          <p:cNvPr id="181" name="Google Shape;181;p11"/>
          <p:cNvSpPr/>
          <p:nvPr/>
        </p:nvSpPr>
        <p:spPr>
          <a:xfrm>
            <a:off x="4979690" y="3757119"/>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13538A"/>
                </a:solidFill>
                <a:latin typeface="Montserrat"/>
                <a:ea typeface="Montserrat"/>
                <a:cs typeface="Montserrat"/>
                <a:sym typeface="Montserrat"/>
              </a:rPr>
              <a:t>Determined, stays on track, self-motivated, reliable, steady</a:t>
            </a:r>
            <a:endParaRPr sz="700">
              <a:solidFill>
                <a:srgbClr val="13538A"/>
              </a:solidFill>
              <a:latin typeface="Montserrat"/>
              <a:ea typeface="Montserrat"/>
              <a:cs typeface="Montserrat"/>
              <a:sym typeface="Montserrat"/>
            </a:endParaRPr>
          </a:p>
        </p:txBody>
      </p:sp>
      <p:sp>
        <p:nvSpPr>
          <p:cNvPr id="182" name="Google Shape;182;p11"/>
          <p:cNvSpPr/>
          <p:nvPr/>
        </p:nvSpPr>
        <p:spPr>
          <a:xfrm>
            <a:off x="4979690" y="4017119"/>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3538A"/>
                </a:solidFill>
                <a:latin typeface="Montserrat"/>
                <a:ea typeface="Montserrat"/>
                <a:cs typeface="Montserrat"/>
                <a:sym typeface="Montserrat"/>
              </a:rPr>
              <a:t>Wavering, lacks definite direction, unpredictable</a:t>
            </a:r>
            <a:endParaRPr sz="800">
              <a:solidFill>
                <a:srgbClr val="13538A"/>
              </a:solidFill>
              <a:latin typeface="Montserrat"/>
              <a:ea typeface="Montserrat"/>
              <a:cs typeface="Montserrat"/>
              <a:sym typeface="Montserrat"/>
            </a:endParaRPr>
          </a:p>
        </p:txBody>
      </p:sp>
      <p:sp>
        <p:nvSpPr>
          <p:cNvPr id="183" name="Google Shape;183;p11"/>
          <p:cNvSpPr/>
          <p:nvPr/>
        </p:nvSpPr>
        <p:spPr>
          <a:xfrm>
            <a:off x="1198188" y="4335608"/>
            <a:ext cx="1428600" cy="491700"/>
          </a:xfrm>
          <a:prstGeom prst="rect">
            <a:avLst/>
          </a:prstGeom>
          <a:solidFill>
            <a:srgbClr val="86EAE9">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3538A"/>
                </a:solidFill>
                <a:latin typeface="Montserrat"/>
                <a:ea typeface="Montserrat"/>
                <a:cs typeface="Montserrat"/>
                <a:sym typeface="Montserrat"/>
              </a:rPr>
              <a:t>Word spacing</a:t>
            </a:r>
            <a:endParaRPr>
              <a:solidFill>
                <a:srgbClr val="13538A"/>
              </a:solidFill>
              <a:latin typeface="Montserrat"/>
              <a:ea typeface="Montserrat"/>
              <a:cs typeface="Montserrat"/>
              <a:sym typeface="Montserrat"/>
            </a:endParaRPr>
          </a:p>
        </p:txBody>
      </p:sp>
      <p:sp>
        <p:nvSpPr>
          <p:cNvPr id="184" name="Google Shape;184;p11"/>
          <p:cNvSpPr/>
          <p:nvPr/>
        </p:nvSpPr>
        <p:spPr>
          <a:xfrm>
            <a:off x="2772000" y="4344484"/>
            <a:ext cx="2062500" cy="219900"/>
          </a:xfrm>
          <a:prstGeom prst="rect">
            <a:avLst/>
          </a:prstGeom>
          <a:solidFill>
            <a:srgbClr val="86EAE9">
              <a:alpha val="290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Far spaced words</a:t>
            </a:r>
            <a:endParaRPr sz="1000">
              <a:solidFill>
                <a:srgbClr val="13538A"/>
              </a:solidFill>
              <a:latin typeface="Montserrat"/>
              <a:ea typeface="Montserrat"/>
              <a:cs typeface="Montserrat"/>
              <a:sym typeface="Montserrat"/>
            </a:endParaRPr>
          </a:p>
        </p:txBody>
      </p:sp>
      <p:sp>
        <p:nvSpPr>
          <p:cNvPr id="185" name="Google Shape;185;p11"/>
          <p:cNvSpPr/>
          <p:nvPr/>
        </p:nvSpPr>
        <p:spPr>
          <a:xfrm>
            <a:off x="2772000" y="4598570"/>
            <a:ext cx="2062500" cy="219900"/>
          </a:xfrm>
          <a:prstGeom prst="rect">
            <a:avLst/>
          </a:prstGeom>
          <a:solidFill>
            <a:srgbClr val="86EAE9">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3538A"/>
                </a:solidFill>
                <a:latin typeface="Montserrat"/>
                <a:ea typeface="Montserrat"/>
                <a:cs typeface="Montserrat"/>
                <a:sym typeface="Montserrat"/>
              </a:rPr>
              <a:t>Close spaced words</a:t>
            </a:r>
            <a:endParaRPr sz="1000">
              <a:solidFill>
                <a:srgbClr val="13538A"/>
              </a:solidFill>
              <a:latin typeface="Montserrat"/>
              <a:ea typeface="Montserrat"/>
              <a:cs typeface="Montserrat"/>
              <a:sym typeface="Montserrat"/>
            </a:endParaRPr>
          </a:p>
        </p:txBody>
      </p:sp>
      <p:sp>
        <p:nvSpPr>
          <p:cNvPr id="186" name="Google Shape;186;p11"/>
          <p:cNvSpPr/>
          <p:nvPr/>
        </p:nvSpPr>
        <p:spPr>
          <a:xfrm>
            <a:off x="4979653" y="4353576"/>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Desires more space, enjoys privacy</a:t>
            </a:r>
            <a:endParaRPr sz="900">
              <a:solidFill>
                <a:srgbClr val="13538A"/>
              </a:solidFill>
              <a:latin typeface="Montserrat"/>
              <a:ea typeface="Montserrat"/>
              <a:cs typeface="Montserrat"/>
              <a:sym typeface="Montserrat"/>
            </a:endParaRPr>
          </a:p>
        </p:txBody>
      </p:sp>
      <p:sp>
        <p:nvSpPr>
          <p:cNvPr id="187" name="Google Shape;187;p11"/>
          <p:cNvSpPr/>
          <p:nvPr/>
        </p:nvSpPr>
        <p:spPr>
          <a:xfrm>
            <a:off x="4979653" y="4613576"/>
            <a:ext cx="2966100" cy="219900"/>
          </a:xfrm>
          <a:prstGeom prst="rect">
            <a:avLst/>
          </a:prstGeom>
          <a:noFill/>
          <a:ln cap="flat" cmpd="sng" w="19050">
            <a:solidFill>
              <a:srgbClr val="86EA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3538A"/>
                </a:solidFill>
                <a:latin typeface="Montserrat"/>
                <a:ea typeface="Montserrat"/>
                <a:cs typeface="Montserrat"/>
                <a:sym typeface="Montserrat"/>
              </a:rPr>
              <a:t>Closeness of sentiment and intelligence</a:t>
            </a:r>
            <a:endParaRPr sz="900">
              <a:solidFill>
                <a:srgbClr val="13538A"/>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256650" y="109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a:t>
            </a:r>
            <a:endParaRPr/>
          </a:p>
        </p:txBody>
      </p:sp>
      <p:sp>
        <p:nvSpPr>
          <p:cNvPr id="193" name="Google Shape;193;p12"/>
          <p:cNvSpPr/>
          <p:nvPr/>
        </p:nvSpPr>
        <p:spPr>
          <a:xfrm>
            <a:off x="2435850" y="1276475"/>
            <a:ext cx="2033700" cy="942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Agreeableness</a:t>
            </a:r>
            <a:endParaRPr>
              <a:solidFill>
                <a:schemeClr val="lt1"/>
              </a:solidFill>
              <a:latin typeface="Montserrat"/>
              <a:ea typeface="Montserrat"/>
              <a:cs typeface="Montserrat"/>
              <a:sym typeface="Montserrat"/>
            </a:endParaRPr>
          </a:p>
        </p:txBody>
      </p:sp>
      <p:sp>
        <p:nvSpPr>
          <p:cNvPr id="194" name="Google Shape;194;p12"/>
          <p:cNvSpPr/>
          <p:nvPr/>
        </p:nvSpPr>
        <p:spPr>
          <a:xfrm>
            <a:off x="2435850" y="2316500"/>
            <a:ext cx="2033700" cy="942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Openness</a:t>
            </a:r>
            <a:endParaRPr>
              <a:solidFill>
                <a:schemeClr val="lt1"/>
              </a:solidFill>
              <a:latin typeface="Montserrat"/>
              <a:ea typeface="Montserrat"/>
              <a:cs typeface="Montserrat"/>
              <a:sym typeface="Montserrat"/>
            </a:endParaRPr>
          </a:p>
        </p:txBody>
      </p:sp>
      <p:sp>
        <p:nvSpPr>
          <p:cNvPr id="195" name="Google Shape;195;p12"/>
          <p:cNvSpPr/>
          <p:nvPr/>
        </p:nvSpPr>
        <p:spPr>
          <a:xfrm>
            <a:off x="4674425" y="1276475"/>
            <a:ext cx="2033700" cy="942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Neuroticism</a:t>
            </a:r>
            <a:endParaRPr>
              <a:solidFill>
                <a:schemeClr val="lt1"/>
              </a:solidFill>
              <a:latin typeface="Montserrat"/>
              <a:ea typeface="Montserrat"/>
              <a:cs typeface="Montserrat"/>
              <a:sym typeface="Montserrat"/>
            </a:endParaRPr>
          </a:p>
        </p:txBody>
      </p:sp>
      <p:sp>
        <p:nvSpPr>
          <p:cNvPr id="196" name="Google Shape;196;p12"/>
          <p:cNvSpPr/>
          <p:nvPr/>
        </p:nvSpPr>
        <p:spPr>
          <a:xfrm>
            <a:off x="4674425" y="2316500"/>
            <a:ext cx="2033700" cy="942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Consciousness</a:t>
            </a:r>
            <a:endParaRPr>
              <a:solidFill>
                <a:schemeClr val="lt1"/>
              </a:solidFill>
              <a:latin typeface="Montserrat"/>
              <a:ea typeface="Montserrat"/>
              <a:cs typeface="Montserrat"/>
              <a:sym typeface="Montserrat"/>
            </a:endParaRPr>
          </a:p>
        </p:txBody>
      </p:sp>
      <p:sp>
        <p:nvSpPr>
          <p:cNvPr id="197" name="Google Shape;197;p12"/>
          <p:cNvSpPr/>
          <p:nvPr/>
        </p:nvSpPr>
        <p:spPr>
          <a:xfrm>
            <a:off x="3500088" y="3356525"/>
            <a:ext cx="2033700" cy="942600"/>
          </a:xfrm>
          <a:prstGeom prst="round2DiagRect">
            <a:avLst>
              <a:gd fmla="val 16667" name="adj1"/>
              <a:gd fmla="val 0" name="adj2"/>
            </a:avLst>
          </a:prstGeom>
          <a:solidFill>
            <a:srgbClr val="1353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Extraversion</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type="ctrTitle"/>
          </p:nvPr>
        </p:nvSpPr>
        <p:spPr>
          <a:xfrm>
            <a:off x="311708" y="656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Modeling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